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8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0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1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6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7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28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29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0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31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32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33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34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5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3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3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38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3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40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4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42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43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44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45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46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47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48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49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50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51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52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53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54.xml" ContentType="application/vnd.openxmlformats-officedocument.theme+xml"/>
  <Override PartName="/ppt/theme/theme5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49" r:id="rId2"/>
    <p:sldMasterId id="2147483852" r:id="rId3"/>
    <p:sldMasterId id="2147483855" r:id="rId4"/>
    <p:sldMasterId id="2147483858" r:id="rId5"/>
    <p:sldMasterId id="2147483861" r:id="rId6"/>
    <p:sldMasterId id="2147483864" r:id="rId7"/>
    <p:sldMasterId id="2147483867" r:id="rId8"/>
    <p:sldMasterId id="2147483870" r:id="rId9"/>
    <p:sldMasterId id="2147483873" r:id="rId10"/>
    <p:sldMasterId id="2147483876" r:id="rId11"/>
    <p:sldMasterId id="2147483879" r:id="rId12"/>
    <p:sldMasterId id="2147483882" r:id="rId13"/>
    <p:sldMasterId id="2147483885" r:id="rId14"/>
    <p:sldMasterId id="2147483888" r:id="rId15"/>
    <p:sldMasterId id="2147483891" r:id="rId16"/>
    <p:sldMasterId id="2147483894" r:id="rId17"/>
    <p:sldMasterId id="2147483897" r:id="rId18"/>
    <p:sldMasterId id="2147483900" r:id="rId19"/>
    <p:sldMasterId id="2147483903" r:id="rId20"/>
    <p:sldMasterId id="2147483975" r:id="rId21"/>
    <p:sldMasterId id="2147483987" r:id="rId22"/>
    <p:sldMasterId id="2147483999" r:id="rId23"/>
    <p:sldMasterId id="2147484011" r:id="rId24"/>
    <p:sldMasterId id="2147484023" r:id="rId25"/>
    <p:sldMasterId id="2147484035" r:id="rId26"/>
    <p:sldMasterId id="2147484047" r:id="rId27"/>
    <p:sldMasterId id="2147484059" r:id="rId28"/>
    <p:sldMasterId id="2147484071" r:id="rId29"/>
    <p:sldMasterId id="2147484083" r:id="rId30"/>
    <p:sldMasterId id="2147484086" r:id="rId31"/>
    <p:sldMasterId id="2147484089" r:id="rId32"/>
    <p:sldMasterId id="2147484092" r:id="rId33"/>
    <p:sldMasterId id="2147484095" r:id="rId34"/>
    <p:sldMasterId id="2147484423" r:id="rId35"/>
    <p:sldMasterId id="2147484435" r:id="rId36"/>
    <p:sldMasterId id="2147484447" r:id="rId37"/>
    <p:sldMasterId id="2147484472" r:id="rId38"/>
    <p:sldMasterId id="2147484484" r:id="rId39"/>
    <p:sldMasterId id="2147484496" r:id="rId40"/>
    <p:sldMasterId id="2147484521" r:id="rId41"/>
    <p:sldMasterId id="2147484533" r:id="rId42"/>
    <p:sldMasterId id="2147484545" r:id="rId43"/>
    <p:sldMasterId id="2147484557" r:id="rId44"/>
    <p:sldMasterId id="2147484569" r:id="rId45"/>
    <p:sldMasterId id="2147484581" r:id="rId46"/>
    <p:sldMasterId id="2147484593" r:id="rId47"/>
    <p:sldMasterId id="2147484605" r:id="rId48"/>
    <p:sldMasterId id="2147484617" r:id="rId49"/>
    <p:sldMasterId id="2147484629" r:id="rId50"/>
    <p:sldMasterId id="2147484641" r:id="rId51"/>
    <p:sldMasterId id="2147484653" r:id="rId52"/>
    <p:sldMasterId id="2147484665" r:id="rId53"/>
    <p:sldMasterId id="2147484677" r:id="rId54"/>
  </p:sldMasterIdLst>
  <p:notesMasterIdLst>
    <p:notesMasterId r:id="rId84"/>
  </p:notesMasterIdLst>
  <p:sldIdLst>
    <p:sldId id="257" r:id="rId55"/>
    <p:sldId id="292" r:id="rId56"/>
    <p:sldId id="293" r:id="rId57"/>
    <p:sldId id="294" r:id="rId58"/>
    <p:sldId id="295" r:id="rId59"/>
    <p:sldId id="296" r:id="rId60"/>
    <p:sldId id="299" r:id="rId61"/>
    <p:sldId id="300" r:id="rId62"/>
    <p:sldId id="302" r:id="rId63"/>
    <p:sldId id="303" r:id="rId64"/>
    <p:sldId id="304" r:id="rId65"/>
    <p:sldId id="305" r:id="rId66"/>
    <p:sldId id="323" r:id="rId67"/>
    <p:sldId id="324" r:id="rId68"/>
    <p:sldId id="322" r:id="rId69"/>
    <p:sldId id="325" r:id="rId70"/>
    <p:sldId id="309" r:id="rId71"/>
    <p:sldId id="310" r:id="rId72"/>
    <p:sldId id="326" r:id="rId73"/>
    <p:sldId id="327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Master" Target="slideMasters/slideMaster39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1.xml"/><Relationship Id="rId63" Type="http://schemas.openxmlformats.org/officeDocument/2006/relationships/slide" Target="slides/slide9.xml"/><Relationship Id="rId68" Type="http://schemas.openxmlformats.org/officeDocument/2006/relationships/slide" Target="slides/slide14.xml"/><Relationship Id="rId76" Type="http://schemas.openxmlformats.org/officeDocument/2006/relationships/slide" Target="slides/slide22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Master" Target="slideMasters/slideMaster53.xml"/><Relationship Id="rId58" Type="http://schemas.openxmlformats.org/officeDocument/2006/relationships/slide" Target="slides/slide4.xml"/><Relationship Id="rId66" Type="http://schemas.openxmlformats.org/officeDocument/2006/relationships/slide" Target="slides/slide12.xml"/><Relationship Id="rId74" Type="http://schemas.openxmlformats.org/officeDocument/2006/relationships/slide" Target="slides/slide20.xml"/><Relationship Id="rId79" Type="http://schemas.openxmlformats.org/officeDocument/2006/relationships/slide" Target="slides/slide25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7.xml"/><Relationship Id="rId82" Type="http://schemas.openxmlformats.org/officeDocument/2006/relationships/slide" Target="slides/slide28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2.xml"/><Relationship Id="rId64" Type="http://schemas.openxmlformats.org/officeDocument/2006/relationships/slide" Target="slides/slide10.xml"/><Relationship Id="rId69" Type="http://schemas.openxmlformats.org/officeDocument/2006/relationships/slide" Target="slides/slide15.xml"/><Relationship Id="rId77" Type="http://schemas.openxmlformats.org/officeDocument/2006/relationships/slide" Target="slides/slide23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8.xml"/><Relationship Id="rId80" Type="http://schemas.openxmlformats.org/officeDocument/2006/relationships/slide" Target="slides/slide2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5.xml"/><Relationship Id="rId67" Type="http://schemas.openxmlformats.org/officeDocument/2006/relationships/slide" Target="slides/slide13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" Target="slides/slide8.xml"/><Relationship Id="rId70" Type="http://schemas.openxmlformats.org/officeDocument/2006/relationships/slide" Target="slides/slide16.xml"/><Relationship Id="rId75" Type="http://schemas.openxmlformats.org/officeDocument/2006/relationships/slide" Target="slides/slide21.xml"/><Relationship Id="rId83" Type="http://schemas.openxmlformats.org/officeDocument/2006/relationships/slide" Target="slides/slide29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3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" Target="slides/slide6.xml"/><Relationship Id="rId65" Type="http://schemas.openxmlformats.org/officeDocument/2006/relationships/slide" Target="slides/slide11.xml"/><Relationship Id="rId73" Type="http://schemas.openxmlformats.org/officeDocument/2006/relationships/slide" Target="slides/slide19.xml"/><Relationship Id="rId78" Type="http://schemas.openxmlformats.org/officeDocument/2006/relationships/slide" Target="slides/slide24.xml"/><Relationship Id="rId81" Type="http://schemas.openxmlformats.org/officeDocument/2006/relationships/slide" Target="slides/slide27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2A392-97E9-4FC7-9A5C-40F835AF91CD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B1B2076-67A8-45B5-805B-2BD2B8F038BF}">
      <dgm:prSet phldrT="[텍스트]" custT="1"/>
      <dgm:spPr/>
      <dgm:t>
        <a:bodyPr/>
        <a:lstStyle/>
        <a:p>
          <a:pPr latinLnBrk="1"/>
          <a:r>
            <a:rPr lang="en-US" altLang="ko-KR" sz="1600" b="1" dirty="0" smtClean="0"/>
            <a:t>HTML</a:t>
          </a:r>
          <a:endParaRPr lang="ko-KR" altLang="en-US" sz="1600" b="1" dirty="0"/>
        </a:p>
      </dgm:t>
    </dgm:pt>
    <dgm:pt modelId="{561F4FAB-EA9B-44D9-A2BE-3BD272D427C3}" type="parTrans" cxnId="{C1215899-2E3A-4CCE-AFC0-043DB102764F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6B4FE2E1-8BE3-4D48-8595-54602A12C9F8}" type="sibTrans" cxnId="{C1215899-2E3A-4CCE-AFC0-043DB102764F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5F8A4AF3-3031-41EA-852D-D5EB6CF89CA7}">
      <dgm:prSet phldrT="[텍스트]" custT="1"/>
      <dgm:spPr/>
      <dgm:t>
        <a:bodyPr/>
        <a:lstStyle/>
        <a:p>
          <a:pPr latinLnBrk="1"/>
          <a:r>
            <a:rPr lang="en-US" altLang="ko-KR" sz="1600" b="1" dirty="0" smtClean="0"/>
            <a:t>CSS</a:t>
          </a:r>
          <a:endParaRPr lang="ko-KR" altLang="en-US" sz="1600" b="1" dirty="0"/>
        </a:p>
      </dgm:t>
    </dgm:pt>
    <dgm:pt modelId="{D098B729-7D5E-4308-A039-086BF106FDC1}" type="parTrans" cxnId="{F0789B3A-5B10-4DEB-A502-1DD72F93557C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1E243DAD-0B18-48D6-878E-AD7CF0E861B8}" type="sibTrans" cxnId="{F0789B3A-5B10-4DEB-A502-1DD72F93557C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963A54E2-C680-449D-97D5-EDFE50FBA8CF}">
      <dgm:prSet phldrT="[텍스트]" custT="1"/>
      <dgm:spPr/>
      <dgm:t>
        <a:bodyPr/>
        <a:lstStyle/>
        <a:p>
          <a:pPr latinLnBrk="1"/>
          <a:r>
            <a:rPr lang="en-US" altLang="ko-KR" sz="1600" b="1" dirty="0" smtClean="0"/>
            <a:t>JavaScript</a:t>
          </a:r>
          <a:endParaRPr lang="ko-KR" altLang="en-US" sz="1600" b="1" dirty="0"/>
        </a:p>
      </dgm:t>
    </dgm:pt>
    <dgm:pt modelId="{883BC02D-55A5-4DCB-B868-D0C7D97EDF66}" type="parTrans" cxnId="{E9C2787C-7DC2-4ADE-9FBC-4B12DEE00235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923E93AD-6D4A-463B-8D97-5D55DEBE9A09}" type="sibTrans" cxnId="{E9C2787C-7DC2-4ADE-9FBC-4B12DEE00235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EB431C78-CF77-4BD7-AF1B-4B08CEE3C1C4}">
      <dgm:prSet phldrT="[텍스트]" custT="1"/>
      <dgm:spPr/>
      <dgm:t>
        <a:bodyPr/>
        <a:lstStyle/>
        <a:p>
          <a:pPr latinLnBrk="1"/>
          <a:r>
            <a:rPr lang="en-US" altLang="ko-KR" sz="1600" b="1" dirty="0" smtClean="0"/>
            <a:t>JSP</a:t>
          </a:r>
          <a:endParaRPr lang="ko-KR" altLang="en-US" sz="1600" b="1" dirty="0"/>
        </a:p>
      </dgm:t>
    </dgm:pt>
    <dgm:pt modelId="{F5E3E6B7-9E27-4C85-87C2-FB0F56B21AFC}" type="parTrans" cxnId="{C553072F-1116-45E6-B640-5C99667BB127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DC8FE5CB-F601-48E7-8476-E0C09097EA56}" type="sibTrans" cxnId="{C553072F-1116-45E6-B640-5C99667BB127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7C33417F-FEF0-4054-8040-5E14C42476F4}">
      <dgm:prSet phldrT="[텍스트]" custT="1"/>
      <dgm:spPr/>
      <dgm:t>
        <a:bodyPr/>
        <a:lstStyle/>
        <a:p>
          <a:pPr latinLnBrk="1"/>
          <a:r>
            <a:rPr lang="en-US" altLang="ko-KR" sz="1600" b="1" dirty="0" err="1" smtClean="0"/>
            <a:t>jQuery</a:t>
          </a:r>
          <a:r>
            <a:rPr lang="en-US" altLang="ko-KR" sz="1600" b="1" dirty="0" smtClean="0"/>
            <a:t> / </a:t>
          </a:r>
          <a:r>
            <a:rPr lang="en-US" altLang="ko-KR" sz="1600" b="1" dirty="0" err="1" smtClean="0"/>
            <a:t>jQuery</a:t>
          </a:r>
          <a:r>
            <a:rPr lang="en-US" altLang="ko-KR" sz="1600" b="1" dirty="0" smtClean="0"/>
            <a:t> Mobile</a:t>
          </a:r>
          <a:endParaRPr lang="ko-KR" altLang="en-US" sz="1600" b="1" dirty="0"/>
        </a:p>
      </dgm:t>
    </dgm:pt>
    <dgm:pt modelId="{3CABD643-D944-415C-9870-62A33AE81BC0}" type="parTrans" cxnId="{2B89DEB2-56FB-4479-8477-41DD7C74C90E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142B65B7-05C1-4D36-BDE9-E142E1D529F3}" type="sibTrans" cxnId="{2B89DEB2-56FB-4479-8477-41DD7C74C90E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22384485-1A40-4086-AE55-22078D04BF33}">
      <dgm:prSet phldrT="[텍스트]" custT="1"/>
      <dgm:spPr/>
      <dgm:t>
        <a:bodyPr/>
        <a:lstStyle/>
        <a:p>
          <a:pPr latinLnBrk="1"/>
          <a:r>
            <a:rPr lang="en-US" altLang="ko-KR" sz="1600" b="1" dirty="0" err="1" smtClean="0"/>
            <a:t>jqPlot</a:t>
          </a:r>
          <a:endParaRPr lang="ko-KR" altLang="en-US" sz="1600" b="1" dirty="0"/>
        </a:p>
      </dgm:t>
    </dgm:pt>
    <dgm:pt modelId="{23603D4F-B463-4111-B74D-68EEF6A1BEE1}" type="parTrans" cxnId="{71BD79C8-F428-4B31-8939-1E5FA3E660D5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A044881F-9BA4-4194-8005-40BC4A1D4FD0}" type="sibTrans" cxnId="{71BD79C8-F428-4B31-8939-1E5FA3E660D5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74610B79-4263-4804-B13E-B61130837F0E}">
      <dgm:prSet phldrT="[텍스트]" custT="1"/>
      <dgm:spPr/>
      <dgm:t>
        <a:bodyPr/>
        <a:lstStyle/>
        <a:p>
          <a:pPr latinLnBrk="1"/>
          <a:r>
            <a:rPr lang="en-US" altLang="ko-KR" sz="1600" b="1" dirty="0" smtClean="0"/>
            <a:t>SQL Server</a:t>
          </a:r>
          <a:endParaRPr lang="ko-KR" altLang="en-US" sz="1600" b="1" dirty="0"/>
        </a:p>
      </dgm:t>
    </dgm:pt>
    <dgm:pt modelId="{878B13B0-4F34-468E-BAE1-5A92D3547968}" type="parTrans" cxnId="{AB84AC40-0483-41B8-99D7-FB94C12471B3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0757EDE8-1C3D-4673-993B-A29362EDDD67}" type="sibTrans" cxnId="{AB84AC40-0483-41B8-99D7-FB94C12471B3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0596AB8A-C64D-4C3C-9F97-B825BFD08DE8}" type="pres">
      <dgm:prSet presAssocID="{E732A392-97E9-4FC7-9A5C-40F835AF91C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E0A9F7-F29F-44AB-8A57-DEB88FCAA269}" type="pres">
      <dgm:prSet presAssocID="{E732A392-97E9-4FC7-9A5C-40F835AF91CD}" presName="cycle" presStyleCnt="0"/>
      <dgm:spPr/>
    </dgm:pt>
    <dgm:pt modelId="{1A2B5C80-2340-43A7-B9CB-367B58BEE300}" type="pres">
      <dgm:prSet presAssocID="{FB1B2076-67A8-45B5-805B-2BD2B8F038BF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FF46C-303F-4776-8D51-E845ED4542DB}" type="pres">
      <dgm:prSet presAssocID="{6B4FE2E1-8BE3-4D48-8595-54602A12C9F8}" presName="sibTransFirstNode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4E44159-EEDB-4751-A9AB-54B2CB00ECC6}" type="pres">
      <dgm:prSet presAssocID="{5F8A4AF3-3031-41EA-852D-D5EB6CF89CA7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B7D380-3843-4EF7-B0B8-F2A2A1AFAAF5}" type="pres">
      <dgm:prSet presAssocID="{963A54E2-C680-449D-97D5-EDFE50FBA8CF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561C49-2890-4D19-A920-709E2B4A9459}" type="pres">
      <dgm:prSet presAssocID="{EB431C78-CF77-4BD7-AF1B-4B08CEE3C1C4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A140D1-3CB8-4F43-A792-2590F26F7FD8}" type="pres">
      <dgm:prSet presAssocID="{7C33417F-FEF0-4054-8040-5E14C42476F4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0846A5-8AEB-4973-9B68-47D1A81C6C1D}" type="pres">
      <dgm:prSet presAssocID="{22384485-1A40-4086-AE55-22078D04BF33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91349-560F-47F2-8EA4-1FBFF1C408CE}" type="pres">
      <dgm:prSet presAssocID="{74610B79-4263-4804-B13E-B61130837F0E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9C2787C-7DC2-4ADE-9FBC-4B12DEE00235}" srcId="{E732A392-97E9-4FC7-9A5C-40F835AF91CD}" destId="{963A54E2-C680-449D-97D5-EDFE50FBA8CF}" srcOrd="2" destOrd="0" parTransId="{883BC02D-55A5-4DCB-B868-D0C7D97EDF66}" sibTransId="{923E93AD-6D4A-463B-8D97-5D55DEBE9A09}"/>
    <dgm:cxn modelId="{C7CC0030-191F-4DD3-919F-A404957337CF}" type="presOf" srcId="{E732A392-97E9-4FC7-9A5C-40F835AF91CD}" destId="{0596AB8A-C64D-4C3C-9F97-B825BFD08DE8}" srcOrd="0" destOrd="0" presId="urn:microsoft.com/office/officeart/2005/8/layout/cycle3"/>
    <dgm:cxn modelId="{BB751658-6021-40E1-9102-59DCD24FBFC0}" type="presOf" srcId="{963A54E2-C680-449D-97D5-EDFE50FBA8CF}" destId="{17B7D380-3843-4EF7-B0B8-F2A2A1AFAAF5}" srcOrd="0" destOrd="0" presId="urn:microsoft.com/office/officeart/2005/8/layout/cycle3"/>
    <dgm:cxn modelId="{4E2B8523-22F9-4FB5-B28A-0FCC9EECACD1}" type="presOf" srcId="{5F8A4AF3-3031-41EA-852D-D5EB6CF89CA7}" destId="{F4E44159-EEDB-4751-A9AB-54B2CB00ECC6}" srcOrd="0" destOrd="0" presId="urn:microsoft.com/office/officeart/2005/8/layout/cycle3"/>
    <dgm:cxn modelId="{53D8A93B-DCDA-45FA-ACDC-D201C86C91D3}" type="presOf" srcId="{6B4FE2E1-8BE3-4D48-8595-54602A12C9F8}" destId="{29BFF46C-303F-4776-8D51-E845ED4542DB}" srcOrd="0" destOrd="0" presId="urn:microsoft.com/office/officeart/2005/8/layout/cycle3"/>
    <dgm:cxn modelId="{AE7200D6-F4C5-4ACF-A9A0-F88F41051354}" type="presOf" srcId="{74610B79-4263-4804-B13E-B61130837F0E}" destId="{49891349-560F-47F2-8EA4-1FBFF1C408CE}" srcOrd="0" destOrd="0" presId="urn:microsoft.com/office/officeart/2005/8/layout/cycle3"/>
    <dgm:cxn modelId="{6986F8D3-D115-4D42-96A6-B8EFA7B0E509}" type="presOf" srcId="{22384485-1A40-4086-AE55-22078D04BF33}" destId="{9D0846A5-8AEB-4973-9B68-47D1A81C6C1D}" srcOrd="0" destOrd="0" presId="urn:microsoft.com/office/officeart/2005/8/layout/cycle3"/>
    <dgm:cxn modelId="{53DD7CD9-209B-44FD-9393-9A72B7FC2FB5}" type="presOf" srcId="{FB1B2076-67A8-45B5-805B-2BD2B8F038BF}" destId="{1A2B5C80-2340-43A7-B9CB-367B58BEE300}" srcOrd="0" destOrd="0" presId="urn:microsoft.com/office/officeart/2005/8/layout/cycle3"/>
    <dgm:cxn modelId="{2B89DEB2-56FB-4479-8477-41DD7C74C90E}" srcId="{E732A392-97E9-4FC7-9A5C-40F835AF91CD}" destId="{7C33417F-FEF0-4054-8040-5E14C42476F4}" srcOrd="4" destOrd="0" parTransId="{3CABD643-D944-415C-9870-62A33AE81BC0}" sibTransId="{142B65B7-05C1-4D36-BDE9-E142E1D529F3}"/>
    <dgm:cxn modelId="{91CF2909-B2C6-4872-B04E-30E9B18F3252}" type="presOf" srcId="{7C33417F-FEF0-4054-8040-5E14C42476F4}" destId="{06A140D1-3CB8-4F43-A792-2590F26F7FD8}" srcOrd="0" destOrd="0" presId="urn:microsoft.com/office/officeart/2005/8/layout/cycle3"/>
    <dgm:cxn modelId="{71BD79C8-F428-4B31-8939-1E5FA3E660D5}" srcId="{E732A392-97E9-4FC7-9A5C-40F835AF91CD}" destId="{22384485-1A40-4086-AE55-22078D04BF33}" srcOrd="5" destOrd="0" parTransId="{23603D4F-B463-4111-B74D-68EEF6A1BEE1}" sibTransId="{A044881F-9BA4-4194-8005-40BC4A1D4FD0}"/>
    <dgm:cxn modelId="{C1215899-2E3A-4CCE-AFC0-043DB102764F}" srcId="{E732A392-97E9-4FC7-9A5C-40F835AF91CD}" destId="{FB1B2076-67A8-45B5-805B-2BD2B8F038BF}" srcOrd="0" destOrd="0" parTransId="{561F4FAB-EA9B-44D9-A2BE-3BD272D427C3}" sibTransId="{6B4FE2E1-8BE3-4D48-8595-54602A12C9F8}"/>
    <dgm:cxn modelId="{F0789B3A-5B10-4DEB-A502-1DD72F93557C}" srcId="{E732A392-97E9-4FC7-9A5C-40F835AF91CD}" destId="{5F8A4AF3-3031-41EA-852D-D5EB6CF89CA7}" srcOrd="1" destOrd="0" parTransId="{D098B729-7D5E-4308-A039-086BF106FDC1}" sibTransId="{1E243DAD-0B18-48D6-878E-AD7CF0E861B8}"/>
    <dgm:cxn modelId="{C553072F-1116-45E6-B640-5C99667BB127}" srcId="{E732A392-97E9-4FC7-9A5C-40F835AF91CD}" destId="{EB431C78-CF77-4BD7-AF1B-4B08CEE3C1C4}" srcOrd="3" destOrd="0" parTransId="{F5E3E6B7-9E27-4C85-87C2-FB0F56B21AFC}" sibTransId="{DC8FE5CB-F601-48E7-8476-E0C09097EA56}"/>
    <dgm:cxn modelId="{2E7C3A6F-769D-452E-A8D1-6BF803EC3C19}" type="presOf" srcId="{EB431C78-CF77-4BD7-AF1B-4B08CEE3C1C4}" destId="{F5561C49-2890-4D19-A920-709E2B4A9459}" srcOrd="0" destOrd="0" presId="urn:microsoft.com/office/officeart/2005/8/layout/cycle3"/>
    <dgm:cxn modelId="{AB84AC40-0483-41B8-99D7-FB94C12471B3}" srcId="{E732A392-97E9-4FC7-9A5C-40F835AF91CD}" destId="{74610B79-4263-4804-B13E-B61130837F0E}" srcOrd="6" destOrd="0" parTransId="{878B13B0-4F34-468E-BAE1-5A92D3547968}" sibTransId="{0757EDE8-1C3D-4673-993B-A29362EDDD67}"/>
    <dgm:cxn modelId="{CB7B6B17-0D48-4D30-8EF0-13C2FB25FD97}" type="presParOf" srcId="{0596AB8A-C64D-4C3C-9F97-B825BFD08DE8}" destId="{EBE0A9F7-F29F-44AB-8A57-DEB88FCAA269}" srcOrd="0" destOrd="0" presId="urn:microsoft.com/office/officeart/2005/8/layout/cycle3"/>
    <dgm:cxn modelId="{E49A4E25-EEE8-47CC-9B2B-5FE6E6A56108}" type="presParOf" srcId="{EBE0A9F7-F29F-44AB-8A57-DEB88FCAA269}" destId="{1A2B5C80-2340-43A7-B9CB-367B58BEE300}" srcOrd="0" destOrd="0" presId="urn:microsoft.com/office/officeart/2005/8/layout/cycle3"/>
    <dgm:cxn modelId="{699C29B3-8CEA-4C99-926A-17776A8104C2}" type="presParOf" srcId="{EBE0A9F7-F29F-44AB-8A57-DEB88FCAA269}" destId="{29BFF46C-303F-4776-8D51-E845ED4542DB}" srcOrd="1" destOrd="0" presId="urn:microsoft.com/office/officeart/2005/8/layout/cycle3"/>
    <dgm:cxn modelId="{ECE73EFD-09C1-44ED-A20F-6020B012C436}" type="presParOf" srcId="{EBE0A9F7-F29F-44AB-8A57-DEB88FCAA269}" destId="{F4E44159-EEDB-4751-A9AB-54B2CB00ECC6}" srcOrd="2" destOrd="0" presId="urn:microsoft.com/office/officeart/2005/8/layout/cycle3"/>
    <dgm:cxn modelId="{C519DE94-BD1F-4F2B-B8B7-D69ADE909123}" type="presParOf" srcId="{EBE0A9F7-F29F-44AB-8A57-DEB88FCAA269}" destId="{17B7D380-3843-4EF7-B0B8-F2A2A1AFAAF5}" srcOrd="3" destOrd="0" presId="urn:microsoft.com/office/officeart/2005/8/layout/cycle3"/>
    <dgm:cxn modelId="{3068D14F-7BAF-4D0D-A4E0-45C473919A7C}" type="presParOf" srcId="{EBE0A9F7-F29F-44AB-8A57-DEB88FCAA269}" destId="{F5561C49-2890-4D19-A920-709E2B4A9459}" srcOrd="4" destOrd="0" presId="urn:microsoft.com/office/officeart/2005/8/layout/cycle3"/>
    <dgm:cxn modelId="{EEF151EF-C080-4BA1-8562-6F95FF4C696E}" type="presParOf" srcId="{EBE0A9F7-F29F-44AB-8A57-DEB88FCAA269}" destId="{06A140D1-3CB8-4F43-A792-2590F26F7FD8}" srcOrd="5" destOrd="0" presId="urn:microsoft.com/office/officeart/2005/8/layout/cycle3"/>
    <dgm:cxn modelId="{6E0989BC-E52F-4FD7-B0E0-66450FF23C44}" type="presParOf" srcId="{EBE0A9F7-F29F-44AB-8A57-DEB88FCAA269}" destId="{9D0846A5-8AEB-4973-9B68-47D1A81C6C1D}" srcOrd="6" destOrd="0" presId="urn:microsoft.com/office/officeart/2005/8/layout/cycle3"/>
    <dgm:cxn modelId="{3F8CB74B-4B77-49F1-84D8-2A9424BC8705}" type="presParOf" srcId="{EBE0A9F7-F29F-44AB-8A57-DEB88FCAA269}" destId="{49891349-560F-47F2-8EA4-1FBFF1C408CE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D14E3-B7EC-4056-AB4E-3E59BF99869C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4AC20-FB07-44BB-A340-03894019B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5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8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60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45459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832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879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3375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313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951876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339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9661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174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46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925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915996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530688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333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311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43697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599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99548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487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424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5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4895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991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2625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8391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494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682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33460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4459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5836219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3069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26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74680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805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5469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3661769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8519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63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291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644366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356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40268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5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74500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1632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00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06098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745419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483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85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72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517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9907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85579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667784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6314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680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4415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58085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3567342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4444065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7250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7538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440018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26451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8940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941974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56641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58349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42910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35390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783466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70900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015469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27721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61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66124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1610752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2042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128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961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8246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5591409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57122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4240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0610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87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0231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8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2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61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02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05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50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4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1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300446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7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60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22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63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7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24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83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52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21554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94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372162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1942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5740316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5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1846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6089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23262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1150199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46200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58543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4464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0951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2382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9669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059898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7541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757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9620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66898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66805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6084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1115464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6053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1050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47322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6673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8537286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733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2764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10660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377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03562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0257240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8075475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0832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5400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7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2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06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32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01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6174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8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3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0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2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02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6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0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61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32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65305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0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06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6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6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28974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1719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6309565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87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88044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0882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4179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74592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5691829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443956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507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97940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402729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4345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10519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501569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3808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56060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4877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75880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2529639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8622256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6407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76231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7797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51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39902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2402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5622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58267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53685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5009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3921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4054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5653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4640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90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73842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86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233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49588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0865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13833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7364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0893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5083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1179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6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92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86024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3241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8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3265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6543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41067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4862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4752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3252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05982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306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057236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1997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117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0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536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2304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48556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3125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5886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4071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94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04607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8581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314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634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01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64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4767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55567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0475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3773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760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52869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6261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99642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8968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1170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26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1449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6057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2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7578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04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52880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68429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9521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9164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021513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82647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11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33495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72695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5837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913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3503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21999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44236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3498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15033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5180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80535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39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972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769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250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0060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5791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10787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779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52604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4004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0606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0035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4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55320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3361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5354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339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5842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7889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1997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9116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82142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81" name="Object 13"/>
          <p:cNvGraphicFramePr>
            <a:graphicFrameLocks noChangeAspect="1"/>
          </p:cNvGraphicFramePr>
          <p:nvPr userDrawn="1"/>
        </p:nvGraphicFramePr>
        <p:xfrm>
          <a:off x="0" y="3279776"/>
          <a:ext cx="121920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비트맵 이미지" r:id="rId3" imgW="9907383" imgH="3905795" progId="Paint.Picture">
                  <p:embed/>
                </p:oleObj>
              </mc:Choice>
              <mc:Fallback>
                <p:oleObj name="비트맵 이미지" r:id="rId3" imgW="9907383" imgH="390579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79776"/>
                        <a:ext cx="12192000" cy="360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9185" y="1557338"/>
            <a:ext cx="10850033" cy="1727200"/>
          </a:xfrm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91251" y="5661026"/>
            <a:ext cx="5666316" cy="601663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84167" y="6381750"/>
            <a:ext cx="2844800" cy="476250"/>
          </a:xfrm>
        </p:spPr>
        <p:txBody>
          <a:bodyPr/>
          <a:lstStyle>
            <a:lvl1pPr algn="r">
              <a:defRPr/>
            </a:lvl1pPr>
          </a:lstStyle>
          <a:p>
            <a:fld id="{9AF72E19-F78C-4C63-9063-42D150D32972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4354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D9905-D669-4CB1-8A43-49ABEB241FF8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9120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69AEE-A90A-4E28-8B37-68491A3B8736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66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77791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4418" y="1125538"/>
            <a:ext cx="5369983" cy="49704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369984" cy="49704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E4E29-7264-46EF-BFBE-6072CD74938D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1813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A4783-8587-400D-A645-B6110B5045D5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2580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8E780F-0C11-4F36-B568-A39AB5700044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0479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F23AC-6170-4159-804D-6414122BCABA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91804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FDC8-C7B1-4673-B76D-5F341C28B5D6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87564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AFB45-E809-4B3C-9F4E-D952DE1C3F6B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647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62724-7262-492F-92E4-CBE1E2603A3B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4555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99501" y="260350"/>
            <a:ext cx="2868084" cy="58356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5252" y="260350"/>
            <a:ext cx="8401049" cy="58356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03D86-1B2F-4A50-84C5-7EE88BD1466E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252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5393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678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3130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6959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4525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59038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6723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4259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4224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9643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7626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57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19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62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72728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925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2600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748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92135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84828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5908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0190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077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30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005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27608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404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050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652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3002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630124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186304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94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8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41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01841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27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48333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708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114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880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0344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48741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15853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83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9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128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86478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61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223780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075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258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091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748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154087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796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730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106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5860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62491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15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17828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741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68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86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0553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7745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2.png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image" Target="../media/image2.pn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2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2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theme" Target="../theme/theme30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theme" Target="../theme/theme3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3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theme" Target="../theme/theme34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image" Target="../media/image2.pn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image" Target="../media/image2.pn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image" Target="../media/image2.png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image" Target="../media/image2.png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image" Target="../media/image2.png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3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4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1.xml"/><Relationship Id="rId3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50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383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378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32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25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3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07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99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65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1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4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86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4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373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9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9368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189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2712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598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9873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28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0480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272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286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87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25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82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45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05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74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595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2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4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4DFC734A-0988-4DC1-9C38-D3FC4EA1FD6C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5849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2" r:id="rId10"/>
    <p:sldLayoutId id="2147484483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4DFC734A-0988-4DC1-9C38-D3FC4EA1FD6C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388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69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4DFC734A-0988-4DC1-9C38-D3FC4EA1FD6C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084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5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96B7EDA-571C-40EF-877D-A05CE95EADE2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BCE5DE-E06F-4E43-BE0C-B6751E92931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0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4DFC734A-0988-4DC1-9C38-D3FC4EA1FD6C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0904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  <p:sldLayoutId id="214748455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4DFC734A-0988-4DC1-9C38-D3FC4EA1FD6C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80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8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4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8" r:id="rId1"/>
    <p:sldLayoutId id="2147484619" r:id="rId2"/>
    <p:sldLayoutId id="2147484620" r:id="rId3"/>
    <p:sldLayoutId id="2147484621" r:id="rId4"/>
    <p:sldLayoutId id="2147484622" r:id="rId5"/>
    <p:sldLayoutId id="2147484623" r:id="rId6"/>
    <p:sldLayoutId id="2147484624" r:id="rId7"/>
    <p:sldLayoutId id="2147484625" r:id="rId8"/>
    <p:sldLayoutId id="2147484626" r:id="rId9"/>
    <p:sldLayoutId id="2147484627" r:id="rId10"/>
    <p:sldLayoutId id="2147484628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33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3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2" r:id="rId1"/>
    <p:sldLayoutId id="2147484643" r:id="rId2"/>
    <p:sldLayoutId id="2147484644" r:id="rId3"/>
    <p:sldLayoutId id="2147484645" r:id="rId4"/>
    <p:sldLayoutId id="2147484646" r:id="rId5"/>
    <p:sldLayoutId id="2147484647" r:id="rId6"/>
    <p:sldLayoutId id="2147484648" r:id="rId7"/>
    <p:sldLayoutId id="2147484649" r:id="rId8"/>
    <p:sldLayoutId id="2147484650" r:id="rId9"/>
    <p:sldLayoutId id="2147484651" r:id="rId10"/>
    <p:sldLayoutId id="2147484652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60" r:id="rId7"/>
    <p:sldLayoutId id="2147484661" r:id="rId8"/>
    <p:sldLayoutId id="2147484662" r:id="rId9"/>
    <p:sldLayoutId id="2147484663" r:id="rId10"/>
    <p:sldLayoutId id="2147484664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9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146051" y="6623050"/>
            <a:ext cx="11711516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5251" y="260350"/>
            <a:ext cx="11089216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125538"/>
            <a:ext cx="10943167" cy="497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01067" y="6613526"/>
            <a:ext cx="3860800" cy="180975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143934" y="836613"/>
            <a:ext cx="11711517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143934" y="333375"/>
            <a:ext cx="11808884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9" name="AutoShape 15"/>
          <p:cNvSpPr>
            <a:spLocks noChangeArrowheads="1"/>
          </p:cNvSpPr>
          <p:nvPr userDrawn="1"/>
        </p:nvSpPr>
        <p:spPr bwMode="auto">
          <a:xfrm>
            <a:off x="11377084" y="6526213"/>
            <a:ext cx="768349" cy="2159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7885" y="6491289"/>
            <a:ext cx="67098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2E0AAE-2626-4273-8477-6AA8D04C7AA2}" type="slidenum">
              <a:rPr lang="ko-KR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7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84" r:id="rId7"/>
    <p:sldLayoutId id="2147484685" r:id="rId8"/>
    <p:sldLayoutId id="2147484686" r:id="rId9"/>
    <p:sldLayoutId id="2147484687" r:id="rId10"/>
    <p:sldLayoutId id="2147484688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35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8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36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31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3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3343" y="181154"/>
            <a:ext cx="9144000" cy="990121"/>
          </a:xfrm>
        </p:spPr>
        <p:txBody>
          <a:bodyPr>
            <a:normAutofit/>
          </a:bodyPr>
          <a:lstStyle/>
          <a:p>
            <a:r>
              <a:rPr lang="ko-KR" altLang="en-US" sz="4400" dirty="0" smtClean="0"/>
              <a:t>제 </a:t>
            </a:r>
            <a:r>
              <a:rPr lang="en-US" altLang="ko-KR" sz="4400" dirty="0" smtClean="0"/>
              <a:t>4</a:t>
            </a:r>
            <a:r>
              <a:rPr lang="ko-KR" altLang="en-US" sz="4400" dirty="0" smtClean="0"/>
              <a:t>강 </a:t>
            </a:r>
            <a:r>
              <a:rPr lang="en-US" altLang="ko-KR" sz="4400" dirty="0" smtClean="0"/>
              <a:t>JSP</a:t>
            </a:r>
            <a:r>
              <a:rPr lang="ko-KR" altLang="en-US" sz="4400" dirty="0" smtClean="0"/>
              <a:t>기반 </a:t>
            </a:r>
            <a:r>
              <a:rPr lang="ko-KR" altLang="en-US" sz="4400" dirty="0" err="1" smtClean="0"/>
              <a:t>모바일웹</a:t>
            </a:r>
            <a:r>
              <a:rPr lang="en-US" altLang="ko-KR" sz="4400" dirty="0" smtClean="0"/>
              <a:t>(1)</a:t>
            </a:r>
            <a:endParaRPr lang="ko-KR" altLang="en-US" sz="4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19835" cy="26483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2727972"/>
            <a:ext cx="2774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담당교수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전응섭 교수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연구실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은봉관 </a:t>
            </a:r>
            <a:r>
              <a:rPr lang="en-US" altLang="ko-KR" sz="1600" dirty="0">
                <a:solidFill>
                  <a:srgbClr val="00B0F0"/>
                </a:solidFill>
              </a:rPr>
              <a:t>8</a:t>
            </a:r>
            <a:r>
              <a:rPr lang="ko-KR" altLang="en-US" sz="1600" dirty="0">
                <a:solidFill>
                  <a:srgbClr val="00B0F0"/>
                </a:solidFill>
              </a:rPr>
              <a:t>층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연락처 </a:t>
            </a:r>
            <a:r>
              <a:rPr lang="en-US" altLang="ko-KR" sz="16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9781" y="4205006"/>
            <a:ext cx="6096000" cy="19205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학습 목표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err="1" smtClean="0">
                <a:solidFill>
                  <a:sysClr val="windowText" lastClr="000000"/>
                </a:solidFill>
              </a:rPr>
              <a:t>하이브리드앱의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이해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웹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프로그래밍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언어의 학습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3993" y="1324155"/>
            <a:ext cx="60960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b="1" dirty="0" smtClean="0">
                <a:solidFill>
                  <a:sysClr val="windowText" lastClr="000000"/>
                </a:solidFill>
              </a:rPr>
              <a:t>I. </a:t>
            </a:r>
            <a:r>
              <a:rPr lang="ko-KR" altLang="en-US" b="1" dirty="0" err="1" smtClean="0">
                <a:solidFill>
                  <a:sysClr val="windowText" lastClr="000000"/>
                </a:solidFill>
              </a:rPr>
              <a:t>하이브리드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b="1" dirty="0" err="1" smtClean="0">
                <a:solidFill>
                  <a:sysClr val="windowText" lastClr="000000"/>
                </a:solidFill>
              </a:rPr>
              <a:t>앱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개요</a:t>
            </a:r>
          </a:p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b="1" dirty="0" smtClean="0">
                <a:solidFill>
                  <a:sysClr val="windowText" lastClr="000000"/>
                </a:solidFill>
              </a:rPr>
              <a:t>II.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웹 프로그래밍 언어와 주요 기술</a:t>
            </a:r>
          </a:p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ko-KR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485964"/>
            <a:ext cx="6120679" cy="345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75520" y="116632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prstClr val="black"/>
                </a:solidFill>
              </a:rPr>
              <a:t>서블릿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5600" y="4002365"/>
            <a:ext cx="887701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서블릿</a:t>
            </a:r>
            <a:r>
              <a:rPr lang="en-US" altLang="ko-KR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(servlet)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은 자바를 이용한 확장된 </a:t>
            </a:r>
            <a:r>
              <a:rPr lang="en-US" altLang="ko-KR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CGI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의 방식의 서버 프로그래밍 방식</a:t>
            </a:r>
            <a:endParaRPr lang="en-US" altLang="ko-KR" dirty="0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  <a:p>
            <a:pPr marL="742950" lvl="1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  <a:p>
            <a:pPr marL="742950" lvl="1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자바 프로그램에 표현 부분인 </a:t>
            </a:r>
            <a:r>
              <a:rPr lang="en-US" altLang="ko-KR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코드를 모두 포함해야 하므로 </a:t>
            </a:r>
            <a:r>
              <a:rPr lang="ko-KR" altLang="en-US" dirty="0" err="1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로직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 처리와 디자인 처리를 분리하기 어려운 단점</a:t>
            </a:r>
          </a:p>
        </p:txBody>
      </p:sp>
    </p:spTree>
    <p:extLst>
      <p:ext uri="{BB962C8B-B14F-4D97-AF65-F5344CB8AC3E}">
        <p14:creationId xmlns:p14="http://schemas.microsoft.com/office/powerpoint/2010/main" val="42646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10551" y="87732"/>
            <a:ext cx="2242868" cy="5635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v"/>
              <a:defRPr/>
            </a:pPr>
            <a:r>
              <a:rPr lang="ko-KR" altLang="en-US" sz="2800" dirty="0" err="1" smtClean="0"/>
              <a:t>서블릿</a:t>
            </a:r>
            <a:endParaRPr lang="ko-KR" altLang="en-US" sz="2800" dirty="0" smtClean="0"/>
          </a:p>
        </p:txBody>
      </p:sp>
      <p:sp>
        <p:nvSpPr>
          <p:cNvPr id="20483" name="내용 개체 틀 2"/>
          <p:cNvSpPr>
            <a:spLocks noGrp="1"/>
          </p:cNvSpPr>
          <p:nvPr>
            <p:ph idx="4294967295"/>
          </p:nvPr>
        </p:nvSpPr>
        <p:spPr>
          <a:xfrm>
            <a:off x="692330" y="651294"/>
            <a:ext cx="11022342" cy="177165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 확장된 </a:t>
            </a:r>
            <a:r>
              <a:rPr lang="en-US" altLang="ko-KR" sz="2400" dirty="0" smtClean="0"/>
              <a:t>CGI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err="1" smtClean="0">
                <a:latin typeface="Arial" panose="020B0604020202020204" pitchFamily="34" charset="0"/>
                <a:ea typeface="굴림" panose="020B0600000101010101" pitchFamily="50" charset="-127"/>
              </a:rPr>
              <a:t>서블릿</a:t>
            </a:r>
            <a:r>
              <a:rPr lang="en-US" altLang="ko-KR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(servlet)</a:t>
            </a:r>
            <a:r>
              <a:rPr lang="ko-KR" altLang="en-US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은 자바를 이용한 확장된 </a:t>
            </a:r>
            <a:r>
              <a:rPr lang="en-US" altLang="ko-KR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CGI</a:t>
            </a:r>
            <a:r>
              <a:rPr lang="ko-KR" altLang="en-US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의 방식의 서버 프로그래밍 방식</a:t>
            </a:r>
            <a:endParaRPr lang="en-US" altLang="ko-KR" sz="2000" dirty="0" smtClean="0"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자바 프로그램에 표현 부분인 </a:t>
            </a:r>
            <a:r>
              <a:rPr lang="en-US" altLang="ko-KR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HTML </a:t>
            </a:r>
            <a:r>
              <a:rPr lang="ko-KR" altLang="en-US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코드를 모두 포함해야 하므로 </a:t>
            </a:r>
            <a:r>
              <a:rPr lang="ko-KR" altLang="en-US" sz="2000" dirty="0" err="1" smtClean="0">
                <a:latin typeface="Arial" panose="020B0604020202020204" pitchFamily="34" charset="0"/>
                <a:ea typeface="굴림" panose="020B0600000101010101" pitchFamily="50" charset="-127"/>
              </a:rPr>
              <a:t>로직</a:t>
            </a:r>
            <a:r>
              <a:rPr lang="ko-KR" altLang="en-US" sz="2000" dirty="0" smtClean="0">
                <a:latin typeface="Arial" panose="020B0604020202020204" pitchFamily="34" charset="0"/>
                <a:ea typeface="굴림" panose="020B0600000101010101" pitchFamily="50" charset="-127"/>
              </a:rPr>
              <a:t> 처리와 디자인 처리를 분리하기 어려운 단점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9174" y="2089568"/>
            <a:ext cx="8080434" cy="482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9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7201" y="451723"/>
            <a:ext cx="8229600" cy="740314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sz="2000" dirty="0"/>
              <a:t>JSP </a:t>
            </a:r>
            <a:r>
              <a:rPr lang="ko-KR" altLang="en-US" sz="2000" dirty="0" smtClean="0"/>
              <a:t>동작원리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ko-KR" altLang="en-US" sz="2000" dirty="0" smtClean="0"/>
              <a:t>일반적인 웹</a:t>
            </a:r>
            <a:r>
              <a:rPr lang="en-US" altLang="ko-KR" sz="2000" dirty="0" smtClean="0"/>
              <a:t>(www) </a:t>
            </a:r>
            <a:r>
              <a:rPr lang="ko-KR" altLang="en-US" sz="2000" dirty="0" smtClean="0"/>
              <a:t>서비스 동작과정</a:t>
            </a:r>
          </a:p>
          <a:p>
            <a:pPr lvl="1" eaLnBrk="1" hangingPunct="1">
              <a:tabLst>
                <a:tab pos="450850" algn="l"/>
              </a:tabLst>
            </a:pPr>
            <a:endParaRPr lang="ko-KR" altLang="en-US" sz="2000" dirty="0" smtClean="0"/>
          </a:p>
        </p:txBody>
      </p:sp>
      <p:sp>
        <p:nvSpPr>
          <p:cNvPr id="26112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17903" y="-69868"/>
            <a:ext cx="7480091" cy="620712"/>
          </a:xfrm>
        </p:spPr>
        <p:txBody>
          <a:bodyPr>
            <a:norm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자바와 </a:t>
            </a:r>
            <a:r>
              <a:rPr lang="ko-KR" altLang="en-US" sz="2400" dirty="0" err="1" smtClean="0"/>
              <a:t>서블릿</a:t>
            </a:r>
            <a:r>
              <a:rPr lang="ko-KR" altLang="en-US" sz="2400" dirty="0" smtClean="0"/>
              <a:t> 그리고 </a:t>
            </a:r>
            <a:r>
              <a:rPr lang="en-US" altLang="ko-KR" sz="2400" dirty="0" smtClean="0"/>
              <a:t>JSP</a:t>
            </a:r>
          </a:p>
        </p:txBody>
      </p:sp>
      <p:grpSp>
        <p:nvGrpSpPr>
          <p:cNvPr id="29" name="Group 5"/>
          <p:cNvGrpSpPr>
            <a:grpSpLocks/>
          </p:cNvGrpSpPr>
          <p:nvPr/>
        </p:nvGrpSpPr>
        <p:grpSpPr bwMode="auto">
          <a:xfrm>
            <a:off x="552090" y="1192036"/>
            <a:ext cx="11248845" cy="5665963"/>
            <a:chOff x="528" y="1440"/>
            <a:chExt cx="4602" cy="2400"/>
          </a:xfrm>
        </p:grpSpPr>
        <p:pic>
          <p:nvPicPr>
            <p:cNvPr id="30" name="Picture 6" descr="한빛사이트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880"/>
              <a:ext cx="672" cy="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컴퓨터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928"/>
              <a:ext cx="720" cy="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서버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" y="2725"/>
              <a:ext cx="482" cy="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Line 9"/>
            <p:cNvSpPr>
              <a:spLocks noChangeShapeType="1"/>
            </p:cNvSpPr>
            <p:nvPr/>
          </p:nvSpPr>
          <p:spPr bwMode="auto">
            <a:xfrm flipV="1">
              <a:off x="1776" y="1872"/>
              <a:ext cx="1056" cy="10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 flipV="1">
              <a:off x="1920" y="2022"/>
              <a:ext cx="912" cy="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pic>
          <p:nvPicPr>
            <p:cNvPr id="35" name="Picture 11" descr="서버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440"/>
              <a:ext cx="482" cy="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Line 12"/>
            <p:cNvSpPr>
              <a:spLocks noChangeShapeType="1"/>
            </p:cNvSpPr>
            <p:nvPr/>
          </p:nvSpPr>
          <p:spPr bwMode="auto">
            <a:xfrm flipH="1">
              <a:off x="1200" y="326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>
              <a:off x="2010" y="3072"/>
              <a:ext cx="13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2010" y="3246"/>
              <a:ext cx="15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3930" y="3120"/>
              <a:ext cx="77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40" name="AutoShape 16"/>
            <p:cNvSpPr>
              <a:spLocks noChangeArrowheads="1"/>
            </p:cNvSpPr>
            <p:nvPr/>
          </p:nvSpPr>
          <p:spPr bwMode="auto">
            <a:xfrm>
              <a:off x="2352" y="3312"/>
              <a:ext cx="576" cy="528"/>
            </a:xfrm>
            <a:prstGeom prst="foldedCorner">
              <a:avLst>
                <a:gd name="adj" fmla="val 12500"/>
              </a:avLst>
            </a:prstGeom>
            <a:solidFill>
              <a:srgbClr val="BEE1F6">
                <a:alpha val="5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&lt;HTML&gt;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&lt;BODY&gt;</a:t>
              </a:r>
            </a:p>
            <a:p>
              <a:pPr marL="0" marR="0" lvl="0" indent="0" algn="ctr" defTabSz="914400" eaLnBrk="1" fontAlgn="base" latinLnBrk="0" hangingPunct="1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1" name="AutoShape 17"/>
            <p:cNvSpPr>
              <a:spLocks noChangeArrowheads="1"/>
            </p:cNvSpPr>
            <p:nvPr/>
          </p:nvSpPr>
          <p:spPr bwMode="auto">
            <a:xfrm>
              <a:off x="4698" y="2964"/>
              <a:ext cx="246" cy="336"/>
            </a:xfrm>
            <a:prstGeom prst="foldedCorner">
              <a:avLst>
                <a:gd name="adj" fmla="val 12500"/>
              </a:avLst>
            </a:prstGeom>
            <a:solidFill>
              <a:srgbClr val="BEE1F6">
                <a:alpha val="5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2" name="Text Box 18"/>
            <p:cNvSpPr txBox="1">
              <a:spLocks noChangeArrowheads="1"/>
            </p:cNvSpPr>
            <p:nvPr/>
          </p:nvSpPr>
          <p:spPr bwMode="auto">
            <a:xfrm>
              <a:off x="4602" y="3312"/>
              <a:ext cx="52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바탕" panose="02030600000101010101" pitchFamily="18" charset="-127"/>
                </a:rPr>
                <a:t>index.html</a:t>
              </a: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990" y="2868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④요청 분석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HTML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파일 읽기</a:t>
              </a: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2736" y="2141"/>
              <a:ext cx="564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DNS </a:t>
              </a:r>
              <a:r>
                <a:rPr kumimoji="1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서버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2412" y="240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② 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IP 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주소로 변화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211.xxx.xxx.com</a:t>
              </a: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1536" y="2304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① 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URL 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입력</a:t>
              </a:r>
            </a:p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www.xxx.com</a:t>
              </a: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008" y="3562"/>
              <a:ext cx="8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⑥ 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HTML 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태그 분석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   변환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화면 구성</a:t>
              </a:r>
            </a:p>
          </p:txBody>
        </p:sp>
        <p:sp>
          <p:nvSpPr>
            <p:cNvPr id="48" name="Text Box 24"/>
            <p:cNvSpPr txBox="1">
              <a:spLocks noChangeArrowheads="1"/>
            </p:cNvSpPr>
            <p:nvPr/>
          </p:nvSpPr>
          <p:spPr bwMode="auto">
            <a:xfrm>
              <a:off x="1392" y="3437"/>
              <a:ext cx="864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PC/</a:t>
              </a:r>
              <a:r>
                <a:rPr kumimoji="1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웹 브라우저</a:t>
              </a:r>
            </a:p>
          </p:txBody>
        </p:sp>
        <p:sp>
          <p:nvSpPr>
            <p:cNvPr id="49" name="Text Box 25"/>
            <p:cNvSpPr txBox="1">
              <a:spLocks noChangeArrowheads="1"/>
            </p:cNvSpPr>
            <p:nvPr/>
          </p:nvSpPr>
          <p:spPr bwMode="auto">
            <a:xfrm>
              <a:off x="3600" y="3437"/>
              <a:ext cx="432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웹 서버</a:t>
              </a:r>
            </a:p>
          </p:txBody>
        </p:sp>
        <p:sp>
          <p:nvSpPr>
            <p:cNvPr id="50" name="Rectangle 26"/>
            <p:cNvSpPr>
              <a:spLocks noChangeArrowheads="1"/>
            </p:cNvSpPr>
            <p:nvPr/>
          </p:nvSpPr>
          <p:spPr bwMode="auto">
            <a:xfrm>
              <a:off x="3312" y="2928"/>
              <a:ext cx="240" cy="240"/>
            </a:xfrm>
            <a:prstGeom prst="rect">
              <a:avLst/>
            </a:prstGeom>
            <a:solidFill>
              <a:srgbClr val="FFF6C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80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포트</a:t>
              </a:r>
              <a:endParaRPr kumimoji="1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 Box 27"/>
            <p:cNvSpPr txBox="1">
              <a:spLocks noChangeArrowheads="1"/>
            </p:cNvSpPr>
            <p:nvPr/>
          </p:nvSpPr>
          <p:spPr bwMode="auto">
            <a:xfrm>
              <a:off x="2064" y="2832"/>
              <a:ext cx="129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③해당</a:t>
              </a: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 </a:t>
              </a:r>
              <a:r>
                <a:rPr kumimoji="1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HTML</a:t>
              </a:r>
              <a:r>
                <a:rPr kumimoji="1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페이지 요청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http://www.xxx.xxx/index.html</a:t>
              </a:r>
            </a:p>
          </p:txBody>
        </p: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2106" y="3101"/>
              <a:ext cx="115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⑤ 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HTML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파일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텍스트</a:t>
              </a:r>
              <a:r>
                <a:rPr kumimoji="1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) </a:t>
              </a:r>
              <a:r>
                <a: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전송</a:t>
              </a: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8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/>
        </p:nvSpPr>
        <p:spPr>
          <a:xfrm>
            <a:off x="117903" y="-69868"/>
            <a:ext cx="7480091" cy="62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자바와 </a:t>
            </a:r>
            <a:r>
              <a:rPr lang="ko-KR" altLang="en-US" sz="2400" dirty="0" err="1" smtClean="0"/>
              <a:t>서블릿</a:t>
            </a:r>
            <a:r>
              <a:rPr lang="ko-KR" altLang="en-US" sz="2400" dirty="0" smtClean="0"/>
              <a:t> 그리고 </a:t>
            </a:r>
            <a:r>
              <a:rPr lang="en-US" altLang="ko-KR" sz="2400" dirty="0" smtClean="0"/>
              <a:t>JSP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7201" y="451723"/>
            <a:ext cx="8229600" cy="740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sz="2000" dirty="0" smtClean="0"/>
              <a:t>JSP </a:t>
            </a:r>
            <a:r>
              <a:rPr lang="ko-KR" altLang="en-US" sz="2000" dirty="0" smtClean="0"/>
              <a:t>동작원리</a:t>
            </a:r>
            <a:endParaRPr lang="en-US" altLang="ko-KR" sz="2000" dirty="0" smtClean="0"/>
          </a:p>
          <a:p>
            <a:pPr lvl="1">
              <a:tabLst>
                <a:tab pos="450850" algn="l"/>
              </a:tabLst>
            </a:pPr>
            <a:r>
              <a:rPr lang="en-US" altLang="ko-KR" sz="2000" dirty="0"/>
              <a:t>JSP </a:t>
            </a:r>
            <a:r>
              <a:rPr lang="ko-KR" altLang="en-US" sz="2000" dirty="0"/>
              <a:t>동작과정</a:t>
            </a:r>
          </a:p>
          <a:p>
            <a:pPr lvl="1">
              <a:tabLst>
                <a:tab pos="450850" algn="l"/>
              </a:tabLst>
            </a:pPr>
            <a:endParaRPr lang="ko-KR" altLang="en-US" sz="2000" dirty="0" smtClean="0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17585" y="1192037"/>
            <a:ext cx="10860657" cy="5588325"/>
            <a:chOff x="480" y="1296"/>
            <a:chExt cx="5088" cy="2448"/>
          </a:xfrm>
        </p:grpSpPr>
        <p:pic>
          <p:nvPicPr>
            <p:cNvPr id="5" name="Picture 30" descr="한빛사이트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688"/>
              <a:ext cx="672" cy="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1" descr="컴퓨터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592"/>
              <a:ext cx="720" cy="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 descr="서버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96"/>
              <a:ext cx="482" cy="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3" descr="서버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296"/>
              <a:ext cx="482" cy="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34"/>
            <p:cNvSpPr>
              <a:spLocks noChangeArrowheads="1"/>
            </p:cNvSpPr>
            <p:nvPr/>
          </p:nvSpPr>
          <p:spPr bwMode="auto">
            <a:xfrm>
              <a:off x="2400" y="3072"/>
              <a:ext cx="576" cy="528"/>
            </a:xfrm>
            <a:prstGeom prst="foldedCorner">
              <a:avLst>
                <a:gd name="adj" fmla="val 12500"/>
              </a:avLst>
            </a:prstGeom>
            <a:solidFill>
              <a:srgbClr val="BEE1F6">
                <a:alpha val="50000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&lt;HTML&gt;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&lt;BODY&gt;</a:t>
              </a:r>
            </a:p>
            <a:p>
              <a:pPr algn="ctr" fontAlgn="base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3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 fontAlgn="base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3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 fontAlgn="base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0" name="AutoShape 35"/>
            <p:cNvSpPr>
              <a:spLocks noChangeArrowheads="1"/>
            </p:cNvSpPr>
            <p:nvPr/>
          </p:nvSpPr>
          <p:spPr bwMode="auto">
            <a:xfrm>
              <a:off x="4080" y="2263"/>
              <a:ext cx="246" cy="336"/>
            </a:xfrm>
            <a:prstGeom prst="foldedCorner">
              <a:avLst>
                <a:gd name="adj" fmla="val 12500"/>
              </a:avLst>
            </a:prstGeom>
            <a:solidFill>
              <a:srgbClr val="BEE1F6">
                <a:alpha val="50000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" name="Text Box 36"/>
            <p:cNvSpPr txBox="1">
              <a:spLocks noChangeArrowheads="1"/>
            </p:cNvSpPr>
            <p:nvPr/>
          </p:nvSpPr>
          <p:spPr bwMode="auto">
            <a:xfrm>
              <a:off x="3936" y="2611"/>
              <a:ext cx="52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300" b="1">
                  <a:solidFill>
                    <a:srgbClr val="000000"/>
                  </a:solidFill>
                  <a:latin typeface="Arial Narrow" panose="020B0606020202030204" pitchFamily="34" charset="0"/>
                  <a:ea typeface="바탕" panose="02030600000101010101" pitchFamily="18" charset="-127"/>
                </a:rPr>
                <a:t>index. jsp</a:t>
              </a:r>
            </a:p>
          </p:txBody>
        </p:sp>
        <p:sp>
          <p:nvSpPr>
            <p:cNvPr id="12" name="Rectangle 37"/>
            <p:cNvSpPr>
              <a:spLocks noChangeArrowheads="1"/>
            </p:cNvSpPr>
            <p:nvPr/>
          </p:nvSpPr>
          <p:spPr bwMode="auto">
            <a:xfrm>
              <a:off x="3072" y="2568"/>
              <a:ext cx="288" cy="288"/>
            </a:xfrm>
            <a:prstGeom prst="rect">
              <a:avLst/>
            </a:prstGeom>
            <a:solidFill>
              <a:srgbClr val="FFF6C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8080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3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포트</a:t>
              </a: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Text Box 38"/>
            <p:cNvSpPr txBox="1">
              <a:spLocks noChangeArrowheads="1"/>
            </p:cNvSpPr>
            <p:nvPr/>
          </p:nvSpPr>
          <p:spPr bwMode="auto">
            <a:xfrm>
              <a:off x="3084" y="1536"/>
              <a:ext cx="564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DNS </a:t>
              </a:r>
              <a:r>
                <a:rPr kumimoji="1" lang="ko-KR" altLang="en-US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서버</a:t>
              </a:r>
            </a:p>
          </p:txBody>
        </p:sp>
        <p:sp>
          <p:nvSpPr>
            <p:cNvPr id="14" name="Text Box 39"/>
            <p:cNvSpPr txBox="1">
              <a:spLocks noChangeArrowheads="1"/>
            </p:cNvSpPr>
            <p:nvPr/>
          </p:nvSpPr>
          <p:spPr bwMode="auto">
            <a:xfrm>
              <a:off x="1344" y="3120"/>
              <a:ext cx="864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PC/</a:t>
              </a:r>
              <a:r>
                <a:rPr kumimoji="1" lang="ko-KR" altLang="en-US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웹 브라우저</a:t>
              </a:r>
            </a:p>
          </p:txBody>
        </p:sp>
        <p:sp>
          <p:nvSpPr>
            <p:cNvPr id="15" name="Text Box 40"/>
            <p:cNvSpPr txBox="1">
              <a:spLocks noChangeArrowheads="1"/>
            </p:cNvSpPr>
            <p:nvPr/>
          </p:nvSpPr>
          <p:spPr bwMode="auto">
            <a:xfrm>
              <a:off x="3360" y="3216"/>
              <a:ext cx="432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웹 서버</a:t>
              </a:r>
            </a:p>
          </p:txBody>
        </p:sp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V="1">
              <a:off x="1632" y="1536"/>
              <a:ext cx="1104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V="1">
              <a:off x="1856" y="1737"/>
              <a:ext cx="876" cy="8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H="1">
              <a:off x="1152" y="288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>
              <a:off x="2088" y="2736"/>
              <a:ext cx="9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>
              <a:off x="2094" y="3016"/>
              <a:ext cx="13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3882" y="273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22" name="Line 47"/>
            <p:cNvSpPr>
              <a:spLocks noChangeShapeType="1"/>
            </p:cNvSpPr>
            <p:nvPr/>
          </p:nvSpPr>
          <p:spPr bwMode="auto">
            <a:xfrm>
              <a:off x="3792" y="2736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23" name="Rectangle 48"/>
            <p:cNvSpPr>
              <a:spLocks noChangeArrowheads="1"/>
            </p:cNvSpPr>
            <p:nvPr/>
          </p:nvSpPr>
          <p:spPr bwMode="auto">
            <a:xfrm>
              <a:off x="4652" y="2496"/>
              <a:ext cx="820" cy="816"/>
            </a:xfrm>
            <a:prstGeom prst="rect">
              <a:avLst/>
            </a:prstGeom>
            <a:solidFill>
              <a:srgbClr val="FFEC8B"/>
            </a:soli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24" name="Line 49"/>
            <p:cNvSpPr>
              <a:spLocks noChangeShapeType="1"/>
            </p:cNvSpPr>
            <p:nvPr/>
          </p:nvSpPr>
          <p:spPr bwMode="auto">
            <a:xfrm>
              <a:off x="3800" y="2934"/>
              <a:ext cx="8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25" name="AutoShape 50"/>
            <p:cNvSpPr>
              <a:spLocks noChangeArrowheads="1"/>
            </p:cNvSpPr>
            <p:nvPr/>
          </p:nvSpPr>
          <p:spPr bwMode="auto">
            <a:xfrm>
              <a:off x="4728" y="2592"/>
              <a:ext cx="246" cy="384"/>
            </a:xfrm>
            <a:prstGeom prst="foldedCorner">
              <a:avLst>
                <a:gd name="adj" fmla="val 12500"/>
              </a:avLst>
            </a:prstGeom>
            <a:solidFill>
              <a:srgbClr val="BEE1F6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 Box 51"/>
            <p:cNvSpPr txBox="1">
              <a:spLocks noChangeArrowheads="1"/>
            </p:cNvSpPr>
            <p:nvPr/>
          </p:nvSpPr>
          <p:spPr bwMode="auto">
            <a:xfrm>
              <a:off x="4844" y="2988"/>
              <a:ext cx="480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300" b="1">
                  <a:solidFill>
                    <a:srgbClr val="000000"/>
                  </a:solidFill>
                  <a:latin typeface="Arial Narrow" panose="020B0606020202030204" pitchFamily="34" charset="0"/>
                  <a:ea typeface="바탕" panose="02030600000101010101" pitchFamily="18" charset="-127"/>
                </a:rPr>
                <a:t>index. jsp</a:t>
              </a:r>
            </a:p>
          </p:txBody>
        </p:sp>
        <p:sp>
          <p:nvSpPr>
            <p:cNvPr id="27" name="Text Box 52"/>
            <p:cNvSpPr txBox="1">
              <a:spLocks noChangeArrowheads="1"/>
            </p:cNvSpPr>
            <p:nvPr/>
          </p:nvSpPr>
          <p:spPr bwMode="auto">
            <a:xfrm>
              <a:off x="4800" y="3168"/>
              <a:ext cx="432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서블릿</a:t>
              </a:r>
            </a:p>
          </p:txBody>
        </p:sp>
        <p:sp>
          <p:nvSpPr>
            <p:cNvPr id="28" name="Text Box 53"/>
            <p:cNvSpPr txBox="1">
              <a:spLocks noChangeArrowheads="1"/>
            </p:cNvSpPr>
            <p:nvPr/>
          </p:nvSpPr>
          <p:spPr bwMode="auto">
            <a:xfrm>
              <a:off x="4708" y="2242"/>
              <a:ext cx="5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JSP/</a:t>
              </a:r>
              <a:r>
                <a:rPr kumimoji="1" lang="ko-KR" altLang="en-US" sz="1200" b="1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서블릿 컨테이너</a:t>
              </a:r>
            </a:p>
          </p:txBody>
        </p:sp>
        <p:sp>
          <p:nvSpPr>
            <p:cNvPr id="29" name="AutoShape 54"/>
            <p:cNvSpPr>
              <a:spLocks noChangeArrowheads="1"/>
            </p:cNvSpPr>
            <p:nvPr/>
          </p:nvSpPr>
          <p:spPr bwMode="auto">
            <a:xfrm>
              <a:off x="4656" y="3456"/>
              <a:ext cx="432" cy="288"/>
            </a:xfrm>
            <a:prstGeom prst="can">
              <a:avLst>
                <a:gd name="adj" fmla="val 25000"/>
              </a:avLst>
            </a:prstGeom>
            <a:solidFill>
              <a:srgbClr val="865DA5"/>
            </a:solidFill>
            <a:ln w="9525">
              <a:solidFill>
                <a:srgbClr val="FFF6C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b="1">
                  <a:solidFill>
                    <a:srgbClr val="FFFFFF"/>
                  </a:solidFill>
                  <a:latin typeface="Arial Narrow" panose="020B0606020202030204" pitchFamily="34" charset="0"/>
                  <a:ea typeface="굴림" panose="020B0600000101010101" pitchFamily="50" charset="-127"/>
                </a:rPr>
                <a:t>DB</a:t>
              </a:r>
            </a:p>
          </p:txBody>
        </p:sp>
        <p:sp>
          <p:nvSpPr>
            <p:cNvPr id="30" name="Line 55"/>
            <p:cNvSpPr>
              <a:spLocks noChangeShapeType="1"/>
            </p:cNvSpPr>
            <p:nvPr/>
          </p:nvSpPr>
          <p:spPr bwMode="auto">
            <a:xfrm flipV="1">
              <a:off x="4800" y="29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31" name="Text Box 56"/>
            <p:cNvSpPr txBox="1">
              <a:spLocks noChangeArrowheads="1"/>
            </p:cNvSpPr>
            <p:nvPr/>
          </p:nvSpPr>
          <p:spPr bwMode="auto">
            <a:xfrm>
              <a:off x="2400" y="2016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IP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주소로 변화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211.xxx.xxx.xxx</a:t>
              </a:r>
            </a:p>
          </p:txBody>
        </p:sp>
        <p:sp>
          <p:nvSpPr>
            <p:cNvPr id="32" name="Text Box 57"/>
            <p:cNvSpPr txBox="1">
              <a:spLocks noChangeArrowheads="1"/>
            </p:cNvSpPr>
            <p:nvPr/>
          </p:nvSpPr>
          <p:spPr bwMode="auto">
            <a:xfrm>
              <a:off x="1488" y="1920"/>
              <a:ext cx="6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</a:t>
              </a:r>
              <a:r>
                <a:rPr kumimoji="1" lang="en-US" altLang="ko-KR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URL </a:t>
              </a: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입력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www.xxx.com</a:t>
              </a:r>
            </a:p>
          </p:txBody>
        </p:sp>
        <p:sp>
          <p:nvSpPr>
            <p:cNvPr id="33" name="Text Box 58"/>
            <p:cNvSpPr txBox="1">
              <a:spLocks noChangeArrowheads="1"/>
            </p:cNvSpPr>
            <p:nvPr/>
          </p:nvSpPr>
          <p:spPr bwMode="auto">
            <a:xfrm>
              <a:off x="816" y="3360"/>
              <a:ext cx="8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⑨ </a:t>
              </a:r>
              <a:r>
                <a:rPr kumimoji="1" lang="en-US" altLang="ko-KR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 </a:t>
              </a: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태그 분석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   변환</a:t>
              </a:r>
              <a:r>
                <a:rPr kumimoji="1" lang="en-US" altLang="ko-KR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 구성</a:t>
              </a:r>
            </a:p>
          </p:txBody>
        </p:sp>
        <p:sp>
          <p:nvSpPr>
            <p:cNvPr id="34" name="Text Box 59"/>
            <p:cNvSpPr txBox="1">
              <a:spLocks noChangeArrowheads="1"/>
            </p:cNvSpPr>
            <p:nvPr/>
          </p:nvSpPr>
          <p:spPr bwMode="auto">
            <a:xfrm>
              <a:off x="2064" y="2371"/>
              <a:ext cx="10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</a:t>
              </a:r>
              <a:r>
                <a:rPr kumimoji="1" lang="en-US" altLang="ko-KR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 </a:t>
              </a: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페이지 요청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http://www.xxx.xxx:8080/index.jsp</a:t>
              </a:r>
            </a:p>
          </p:txBody>
        </p:sp>
        <p:sp>
          <p:nvSpPr>
            <p:cNvPr id="35" name="Text Box 60"/>
            <p:cNvSpPr txBox="1">
              <a:spLocks noChangeArrowheads="1"/>
            </p:cNvSpPr>
            <p:nvPr/>
          </p:nvSpPr>
          <p:spPr bwMode="auto">
            <a:xfrm>
              <a:off x="2154" y="2901"/>
              <a:ext cx="115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Arial Narrow" panose="020B0606020202030204" pitchFamily="34" charset="0"/>
                  <a:ea typeface="굴림" panose="020B0600000101010101" pitchFamily="50" charset="-127"/>
                </a:rPr>
                <a:t>⑧ 결과 페이지</a:t>
              </a:r>
              <a:r>
                <a:rPr kumimoji="1" lang="en-US" altLang="ko-KR" sz="1200">
                  <a:solidFill>
                    <a:srgbClr val="000000"/>
                  </a:solidFill>
                  <a:latin typeface="Arial Narrow" panose="020B0606020202030204" pitchFamily="34" charset="0"/>
                  <a:ea typeface="굴림" panose="020B0600000101010101" pitchFamily="50" charset="-127"/>
                </a:rPr>
                <a:t>(HTML) </a:t>
              </a:r>
              <a:r>
                <a:rPr kumimoji="1" lang="ko-KR" altLang="en-US" sz="1200">
                  <a:solidFill>
                    <a:srgbClr val="000000"/>
                  </a:solidFill>
                  <a:latin typeface="Arial Narrow" panose="020B0606020202030204" pitchFamily="34" charset="0"/>
                  <a:ea typeface="굴림" panose="020B0600000101010101" pitchFamily="50" charset="-127"/>
                </a:rPr>
                <a:t>전송</a:t>
              </a:r>
            </a:p>
          </p:txBody>
        </p:sp>
        <p:sp>
          <p:nvSpPr>
            <p:cNvPr id="36" name="Text Box 61"/>
            <p:cNvSpPr txBox="1">
              <a:spLocks noChangeArrowheads="1"/>
            </p:cNvSpPr>
            <p:nvPr/>
          </p:nvSpPr>
          <p:spPr bwMode="auto">
            <a:xfrm>
              <a:off x="3768" y="2768"/>
              <a:ext cx="936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요청</a:t>
              </a:r>
              <a:r>
                <a:rPr kumimoji="1" lang="en-US" altLang="ko-KR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분석 넘기기</a:t>
              </a:r>
              <a:endParaRPr kumimoji="1"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7" name="Text Box 62"/>
            <p:cNvSpPr txBox="1">
              <a:spLocks noChangeArrowheads="1"/>
            </p:cNvSpPr>
            <p:nvPr/>
          </p:nvSpPr>
          <p:spPr bwMode="auto">
            <a:xfrm>
              <a:off x="3840" y="2976"/>
              <a:ext cx="816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실행 결과 전송</a:t>
              </a:r>
              <a:endParaRPr kumimoji="1"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8" name="Text Box 63"/>
            <p:cNvSpPr txBox="1">
              <a:spLocks noChangeArrowheads="1"/>
            </p:cNvSpPr>
            <p:nvPr/>
          </p:nvSpPr>
          <p:spPr bwMode="auto">
            <a:xfrm>
              <a:off x="4832" y="3341"/>
              <a:ext cx="640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⑦데이터 전송</a:t>
              </a:r>
              <a:endParaRPr kumimoji="1"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9" name="Text Box 64"/>
            <p:cNvSpPr txBox="1">
              <a:spLocks noChangeArrowheads="1"/>
            </p:cNvSpPr>
            <p:nvPr/>
          </p:nvSpPr>
          <p:spPr bwMode="auto">
            <a:xfrm>
              <a:off x="5008" y="2784"/>
              <a:ext cx="5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서블릿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   적재</a:t>
              </a:r>
              <a:endParaRPr kumimoji="1"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40" name="Text Box 65"/>
            <p:cNvSpPr txBox="1">
              <a:spLocks noChangeArrowheads="1"/>
            </p:cNvSpPr>
            <p:nvPr/>
          </p:nvSpPr>
          <p:spPr bwMode="auto">
            <a:xfrm>
              <a:off x="5008" y="2573"/>
              <a:ext cx="512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컴파일</a:t>
              </a:r>
              <a:endParaRPr kumimoji="1"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46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/>
        </p:nvSpPr>
        <p:spPr>
          <a:xfrm>
            <a:off x="117903" y="-69868"/>
            <a:ext cx="7480091" cy="62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자바와 </a:t>
            </a:r>
            <a:r>
              <a:rPr lang="ko-KR" altLang="en-US" sz="2400" dirty="0" err="1" smtClean="0"/>
              <a:t>서블릿</a:t>
            </a:r>
            <a:r>
              <a:rPr lang="ko-KR" altLang="en-US" sz="2400" dirty="0" smtClean="0"/>
              <a:t> 그리고 </a:t>
            </a:r>
            <a:r>
              <a:rPr lang="en-US" altLang="ko-KR" sz="2400" dirty="0" smtClean="0"/>
              <a:t>JSP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91490" y="366178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dirty="0"/>
              <a:t>JSP </a:t>
            </a:r>
            <a:r>
              <a:rPr lang="ko-KR" altLang="en-US" dirty="0"/>
              <a:t>동작원리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85137" y="735510"/>
            <a:ext cx="530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en-US" altLang="ko-KR" dirty="0"/>
              <a:t>JSP </a:t>
            </a:r>
            <a:r>
              <a:rPr lang="ko-KR" altLang="en-US" dirty="0" err="1"/>
              <a:t>서블릿</a:t>
            </a:r>
            <a:r>
              <a:rPr lang="ko-KR" altLang="en-US" dirty="0"/>
              <a:t> 변환 처리 및 데이터 연동 과정</a:t>
            </a:r>
          </a:p>
        </p:txBody>
      </p:sp>
      <p:pic>
        <p:nvPicPr>
          <p:cNvPr id="5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97" y="1289508"/>
            <a:ext cx="8816195" cy="53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2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1" y="260350"/>
            <a:ext cx="5115104" cy="6477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n-ea"/>
                <a:ea typeface="+mn-ea"/>
              </a:rPr>
              <a:t>웹 </a:t>
            </a:r>
            <a:r>
              <a:rPr lang="ko-KR" altLang="en-US" sz="2400" dirty="0" err="1">
                <a:latin typeface="+mn-ea"/>
                <a:ea typeface="+mn-ea"/>
              </a:rPr>
              <a:t>콘테이너</a:t>
            </a:r>
            <a:r>
              <a:rPr lang="en-US" altLang="ko-KR" sz="2400" dirty="0">
                <a:latin typeface="+mn-ea"/>
                <a:ea typeface="+mn-ea"/>
              </a:rPr>
              <a:t>(Web Container)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847850" y="981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808796" y="981075"/>
            <a:ext cx="63706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2000" dirty="0">
                <a:solidFill>
                  <a:srgbClr val="000000"/>
                </a:solidFill>
              </a:rPr>
              <a:t> 웹 어플리케이션을 실행할 수 있는 서버 </a:t>
            </a:r>
            <a:r>
              <a:rPr kumimoji="1" lang="ko-KR" altLang="en-US" sz="2000" dirty="0" smtClean="0">
                <a:solidFill>
                  <a:srgbClr val="000000"/>
                </a:solidFill>
              </a:rPr>
              <a:t>프로그램</a:t>
            </a:r>
            <a:endParaRPr kumimoji="1" lang="ko-KR" altLang="en-US" sz="2000" dirty="0">
              <a:solidFill>
                <a:srgbClr val="000000"/>
              </a:solidFill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2000" dirty="0">
                <a:solidFill>
                  <a:srgbClr val="000000"/>
                </a:solidFill>
              </a:rPr>
              <a:t> 자바의 웹 </a:t>
            </a:r>
            <a:r>
              <a:rPr kumimoji="1" lang="ko-KR" altLang="en-US" sz="2000" dirty="0" err="1">
                <a:solidFill>
                  <a:srgbClr val="000000"/>
                </a:solidFill>
              </a:rPr>
              <a:t>콘테이너</a:t>
            </a:r>
            <a:r>
              <a:rPr kumimoji="1" lang="en-US" altLang="ko-KR" sz="2000" dirty="0">
                <a:solidFill>
                  <a:srgbClr val="000000"/>
                </a:solidFill>
              </a:rPr>
              <a:t>: JSP</a:t>
            </a:r>
            <a:r>
              <a:rPr kumimoji="1" lang="ko-KR" altLang="en-US" sz="2000" dirty="0">
                <a:solidFill>
                  <a:srgbClr val="000000"/>
                </a:solidFill>
              </a:rPr>
              <a:t>와 </a:t>
            </a:r>
            <a:r>
              <a:rPr kumimoji="1" lang="en-US" altLang="ko-KR" sz="2000" dirty="0">
                <a:solidFill>
                  <a:srgbClr val="000000"/>
                </a:solidFill>
              </a:rPr>
              <a:t>Servlet</a:t>
            </a:r>
            <a:r>
              <a:rPr kumimoji="1" lang="ko-KR" altLang="en-US" sz="2000" dirty="0">
                <a:solidFill>
                  <a:srgbClr val="000000"/>
                </a:solidFill>
              </a:rPr>
              <a:t>을 지원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36292" y="2305450"/>
            <a:ext cx="5411158" cy="2973916"/>
            <a:chOff x="6527801" y="3141663"/>
            <a:chExt cx="3529013" cy="2089150"/>
          </a:xfrm>
        </p:grpSpPr>
        <p:sp>
          <p:nvSpPr>
            <p:cNvPr id="34822" name="AutoShape 6"/>
            <p:cNvSpPr>
              <a:spLocks noChangeArrowheads="1"/>
            </p:cNvSpPr>
            <p:nvPr/>
          </p:nvSpPr>
          <p:spPr bwMode="auto">
            <a:xfrm>
              <a:off x="6527801" y="3141663"/>
              <a:ext cx="3529013" cy="2089150"/>
            </a:xfrm>
            <a:prstGeom prst="roundRect">
              <a:avLst>
                <a:gd name="adj" fmla="val 7657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>
                  <a:solidFill>
                    <a:srgbClr val="000000"/>
                  </a:solidFill>
                </a:rPr>
                <a:t>웹 콘테이너</a:t>
              </a: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6670676" y="3751264"/>
              <a:ext cx="1522413" cy="133508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>
                  <a:solidFill>
                    <a:srgbClr val="000000"/>
                  </a:solidFill>
                </a:rPr>
                <a:t>JSP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>
                  <a:solidFill>
                    <a:srgbClr val="000000"/>
                  </a:solidFill>
                </a:rPr>
                <a:t>콘테이너</a:t>
              </a: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8389938" y="3751264"/>
              <a:ext cx="1522412" cy="133508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>
                  <a:solidFill>
                    <a:srgbClr val="000000"/>
                  </a:solidFill>
                </a:rPr>
                <a:t>서블릿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>
                  <a:solidFill>
                    <a:srgbClr val="000000"/>
                  </a:solidFill>
                </a:rPr>
                <a:t>콘테이너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12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420" y="611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/>
              <a:t>JSP </a:t>
            </a:r>
            <a:r>
              <a:rPr lang="ko-KR" altLang="en-US" sz="2400" dirty="0"/>
              <a:t>엔진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1231" y="5228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JSP </a:t>
            </a:r>
            <a:r>
              <a:rPr lang="ko-KR" altLang="en-US" dirty="0"/>
              <a:t>컨테이너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rial" panose="020B0604020202020204" pitchFamily="34" charset="0"/>
                <a:ea typeface="굴림" panose="020B0600000101010101" pitchFamily="50" charset="-127"/>
              </a:rPr>
              <a:t>JSP </a:t>
            </a:r>
            <a:r>
              <a:rPr lang="ko-KR" altLang="en-US" dirty="0">
                <a:latin typeface="Arial" panose="020B0604020202020204" pitchFamily="34" charset="0"/>
                <a:ea typeface="굴림" panose="020B0600000101010101" pitchFamily="50" charset="-127"/>
              </a:rPr>
              <a:t>프로그램은 하나의 </a:t>
            </a:r>
            <a:r>
              <a:rPr lang="ko-KR" altLang="en-US" dirty="0" err="1">
                <a:latin typeface="Arial" panose="020B0604020202020204" pitchFamily="34" charset="0"/>
                <a:ea typeface="굴림" panose="020B0600000101010101" pitchFamily="50" charset="-127"/>
              </a:rPr>
              <a:t>서블릿</a:t>
            </a:r>
            <a:r>
              <a:rPr lang="ko-KR" altLang="en-US" dirty="0">
                <a:latin typeface="Arial" panose="020B0604020202020204" pitchFamily="34" charset="0"/>
                <a:ea typeface="굴림" panose="020B0600000101010101" pitchFamily="50" charset="-127"/>
              </a:rPr>
              <a:t> 프로그램으로 변환</a:t>
            </a:r>
            <a:r>
              <a:rPr lang="en-US" altLang="ko-KR" dirty="0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  <a:endParaRPr lang="ko-KR" altLang="en-US" dirty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542" y="1358121"/>
            <a:ext cx="6634620" cy="536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8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844824"/>
            <a:ext cx="4392488" cy="363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86722" y="319566"/>
            <a:ext cx="238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JSP </a:t>
            </a:r>
            <a:r>
              <a:rPr lang="ko-KR" altLang="en-US" dirty="0">
                <a:solidFill>
                  <a:prstClr val="black"/>
                </a:solidFill>
              </a:rPr>
              <a:t>엔진 </a:t>
            </a:r>
            <a:r>
              <a:rPr lang="en-US" altLang="ko-KR" dirty="0">
                <a:solidFill>
                  <a:prstClr val="black"/>
                </a:solidFill>
              </a:rPr>
              <a:t>: Tomcat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09350" y="692697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</a:rPr>
              <a:t>JSP </a:t>
            </a:r>
            <a:r>
              <a:rPr lang="ko-KR" altLang="en-US" dirty="0">
                <a:solidFill>
                  <a:prstClr val="black"/>
                </a:solidFill>
              </a:rPr>
              <a:t>컨테이너</a:t>
            </a:r>
            <a:endParaRPr lang="en-US" altLang="ko-KR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JSP 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프로그램은 하나의 </a:t>
            </a:r>
            <a:r>
              <a:rPr lang="ko-KR" altLang="en-US" dirty="0" err="1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서블릿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 프로그램으로 변환</a:t>
            </a:r>
            <a:r>
              <a:rPr lang="en-US" altLang="ko-KR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92" y="1916832"/>
            <a:ext cx="422953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0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188640"/>
            <a:ext cx="211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JSP </a:t>
            </a:r>
            <a:r>
              <a:rPr lang="ko-KR" altLang="en-US" dirty="0" err="1">
                <a:solidFill>
                  <a:prstClr val="black"/>
                </a:solidFill>
              </a:rPr>
              <a:t>서블릿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실행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63552" y="557972"/>
            <a:ext cx="310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</a:rPr>
              <a:t>JSP </a:t>
            </a:r>
            <a:r>
              <a:rPr lang="ko-KR" altLang="en-US" dirty="0">
                <a:solidFill>
                  <a:prstClr val="black"/>
                </a:solidFill>
              </a:rPr>
              <a:t>프로그램의 실행 순서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5344" r="6195" b="8304"/>
          <a:stretch/>
        </p:blipFill>
        <p:spPr bwMode="auto">
          <a:xfrm>
            <a:off x="3804492" y="1046602"/>
            <a:ext cx="6395964" cy="580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135560" y="1057983"/>
            <a:ext cx="1479378" cy="555075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7" name="Picture 3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59" y="2708920"/>
            <a:ext cx="1325780" cy="135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10520" y="220814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prstClr val="black"/>
                </a:solidFill>
              </a:rPr>
              <a:t>웹브라우저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3" y="47251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prstClr val="black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6740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42828" y="105464"/>
            <a:ext cx="4777745" cy="620712"/>
          </a:xfrm>
        </p:spPr>
        <p:txBody>
          <a:bodyPr>
            <a:norm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en-US" altLang="ko-KR" sz="2400" dirty="0" smtClean="0"/>
              <a:t> JSP</a:t>
            </a:r>
            <a:r>
              <a:rPr lang="ko-KR" altLang="en-US" sz="2400" dirty="0" smtClean="0"/>
              <a:t>학습에 필요한 관련기술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3204" y="621904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dirty="0"/>
              <a:t>JSP</a:t>
            </a:r>
            <a:r>
              <a:rPr lang="ko-KR" altLang="en-US" dirty="0"/>
              <a:t>를 배우기 위한 필수 기술</a:t>
            </a:r>
          </a:p>
        </p:txBody>
      </p:sp>
      <p:sp>
        <p:nvSpPr>
          <p:cNvPr id="7" name="Rectangle 59"/>
          <p:cNvSpPr>
            <a:spLocks noChangeArrowheads="1"/>
          </p:cNvSpPr>
          <p:nvPr/>
        </p:nvSpPr>
        <p:spPr bwMode="auto">
          <a:xfrm>
            <a:off x="5227257" y="1242616"/>
            <a:ext cx="184731" cy="323165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B2B2B2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kumimoji="1" lang="ko-KR" altLang="en-US" sz="1500">
              <a:solidFill>
                <a:srgbClr val="000000"/>
              </a:solidFill>
              <a:latin typeface="HY견고딕"/>
              <a:ea typeface="HY견고딕"/>
            </a:endParaRPr>
          </a:p>
        </p:txBody>
      </p:sp>
      <p:graphicFrame>
        <p:nvGraphicFramePr>
          <p:cNvPr id="8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33387"/>
              </p:ext>
            </p:extLst>
          </p:nvPr>
        </p:nvGraphicFramePr>
        <p:xfrm>
          <a:off x="1086778" y="991236"/>
          <a:ext cx="9627229" cy="5158105"/>
        </p:xfrm>
        <a:graphic>
          <a:graphicData uri="http://schemas.openxmlformats.org/drawingml/2006/table">
            <a:tbl>
              <a:tblPr/>
              <a:tblGrid>
                <a:gridCol w="1524963"/>
                <a:gridCol w="3562270"/>
                <a:gridCol w="4539996"/>
              </a:tblGrid>
              <a:tr h="358775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필수 기술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프로그램 경험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비 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1539875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자바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자바 언어 기본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객체지향 개념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상속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,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오버로딩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, </a:t>
                      </a: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오버라이딩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인터페이스 구현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java.util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, java.io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패키지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스레드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예외 핸들링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패키지와 클래스 이해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∙클래스 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DOC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을 참조하여 프로그래밍이 가능한 수준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자바 개발환경 설치 및 사용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9213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JDBC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JDBC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드라이버 </a:t>
                      </a: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세팅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ResultSet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PreparedStatement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데이터 핸들링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기초 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SQL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오라클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, MySQL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등 원격지 데이터베이스 연결 처리 경험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7625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서블릿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서블릿 구조 이해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간단한 서블릿 프로그래밍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request, response 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처리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GET/POST 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처리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defRPr kumimoji="1" sz="2800" kern="12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0" latinLnBrk="1" hangingPunct="0">
                        <a:spcBef>
                          <a:spcPct val="20000"/>
                        </a:spcBef>
                        <a:defRPr kumimoji="1" sz="1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0" latinLnBrk="1" hangingPunct="0">
                        <a:spcBef>
                          <a:spcPct val="20000"/>
                        </a:spcBef>
                        <a:defRPr kumimoji="1" sz="13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371600" algn="l" defTabSz="914400" rtl="0" eaLnBrk="0" latinLnBrk="1" hangingPunct="0">
                        <a:spcBef>
                          <a:spcPct val="20000"/>
                        </a:spcBef>
                        <a:defRPr kumimoji="1" sz="1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1828800" algn="l" defTabSz="914400" rtl="0" eaLnBrk="0" latinLnBrk="1" hangingPunct="0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2860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7432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2004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657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서블릿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생명주기 이해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17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7273" y="101883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앱이란</a:t>
            </a:r>
            <a:r>
              <a:rPr lang="en-US" altLang="ko-KR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?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739589" y="606068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66804" y="5192149"/>
            <a:ext cx="1523185" cy="397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다음 </a:t>
            </a:r>
            <a:r>
              <a:rPr lang="ko-KR" altLang="en-US" sz="12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모바일</a:t>
            </a:r>
            <a:r>
              <a:rPr lang="ko-KR" altLang="en-US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사이트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54094" y="5192149"/>
            <a:ext cx="1791650" cy="397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네이버</a:t>
            </a:r>
            <a:r>
              <a:rPr lang="ko-KR" altLang="en-US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모바일</a:t>
            </a:r>
            <a:r>
              <a:rPr lang="ko-KR" altLang="en-US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사이트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23992" y="1628740"/>
            <a:ext cx="4320480" cy="39605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1. </a:t>
            </a:r>
            <a:r>
              <a:rPr lang="ko-KR" altLang="en-US" sz="1600" dirty="0" smtClean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일반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 개발 방식과 동일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플랫폼을 고려하지 않아도 됨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→ 시간과 비용 절약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3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등록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심사 과정이 불필요함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즉각적인 화면 체크 가능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→ 변경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수정이 쉬움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. </a:t>
            </a: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4. UI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의 구성요소를 실시간으로 로딩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→ 네트워크 연결이 좋지 않을 경우 사용 불가능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5.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기기의 고유 정보 사용 및 하드웨어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제어 불가능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5.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앱스토어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등록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판매 불가능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62" y="1629153"/>
            <a:ext cx="2060114" cy="34333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40" y="1629153"/>
            <a:ext cx="2064312" cy="34333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5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/>
        </p:nvSpPr>
        <p:spPr>
          <a:xfrm>
            <a:off x="-93601" y="88212"/>
            <a:ext cx="5938837" cy="62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smtClean="0"/>
              <a:t> JSP</a:t>
            </a:r>
            <a:r>
              <a:rPr lang="ko-KR" altLang="en-US" sz="2400" smtClean="0"/>
              <a:t>학습에 필요한 관련기술</a:t>
            </a:r>
            <a:endParaRPr lang="ko-KR" altLang="en-US" sz="2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58194" y="524258"/>
            <a:ext cx="453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dirty="0"/>
              <a:t>JSP</a:t>
            </a:r>
            <a:r>
              <a:rPr lang="ko-KR" altLang="en-US" dirty="0"/>
              <a:t>를 배우는 데 도움이 되는 관련 기술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003635" y="1540949"/>
            <a:ext cx="184731" cy="369332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B2B2B2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kumimoji="1" lang="ko-KR" altLang="en-US">
              <a:solidFill>
                <a:srgbClr val="0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graphicFrame>
        <p:nvGraphicFramePr>
          <p:cNvPr id="5" name="Group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49965"/>
              </p:ext>
            </p:extLst>
          </p:nvPr>
        </p:nvGraphicFramePr>
        <p:xfrm>
          <a:off x="745737" y="990422"/>
          <a:ext cx="10787780" cy="5013009"/>
        </p:xfrm>
        <a:graphic>
          <a:graphicData uri="http://schemas.openxmlformats.org/drawingml/2006/table">
            <a:tbl>
              <a:tblPr/>
              <a:tblGrid>
                <a:gridCol w="1678286"/>
                <a:gridCol w="4002656"/>
                <a:gridCol w="5106838"/>
              </a:tblGrid>
              <a:tr h="3397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관련 기술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프로그램 경험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최소 요구사항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6556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HTML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HTML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기초 태그 사용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FORM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관련 태그 사용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전용 편집기가 아닌 수작업으로 코딩이 가능한 수준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CSS, </a:t>
                      </a:r>
                      <a:r>
                        <a:rPr kumimoji="1" lang="ko-KR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레이어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이해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72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자바스크립트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함수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(Function)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만들기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FORM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연계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이벤트 처리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자바스크립트 문법 이해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브라우저 객체 모델 이해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데이터베이스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다양한 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SQL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문의 사용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데이터베이스 연계 프로그래밍 경험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데이터베이스 함수 및 내장프로시저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테이블 생성 및 키에 대한 이해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와 관계 설정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5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웹 프로그래밍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웹 서버 세팅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CGI, ASP, PHP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등 웹 프로그래밍 경험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유닉스에서 웹 서버 </a:t>
                      </a:r>
                      <a:r>
                        <a:rPr kumimoji="1" lang="ko-KR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세팅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경험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58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XML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XML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스키마 및 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DTD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이해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XML DOM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개요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8E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algn="l" eaLnBrk="0" hangingPunct="0">
                        <a:spcBef>
                          <a:spcPct val="20000"/>
                        </a:spcBef>
                        <a:defRPr kumimoji="1" sz="13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algn="l" eaLnBrk="0" hangingPunct="0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∙ 스키마와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DTD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기반의 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XML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문서 작성 및 </a:t>
                      </a:r>
                      <a:r>
                        <a:rPr kumimoji="1" lang="ko-KR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파싱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 능력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40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049328" cy="57547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 smtClean="0"/>
              <a:t>JSP </a:t>
            </a:r>
            <a:r>
              <a:rPr lang="ko-KR" altLang="en-US" sz="2400" dirty="0"/>
              <a:t>기반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웹프로그래밍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0" t="25124" r="16532" b="41902"/>
          <a:stretch/>
        </p:blipFill>
        <p:spPr bwMode="auto">
          <a:xfrm>
            <a:off x="1541729" y="698347"/>
            <a:ext cx="840093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7419" y="4853663"/>
            <a:ext cx="117750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¡"/>
            </a:pPr>
            <a:r>
              <a:rPr lang="en-US" altLang="ko-KR" sz="1600" dirty="0" smtClean="0">
                <a:solidFill>
                  <a:srgbClr val="00B0F0"/>
                </a:solidFill>
              </a:rPr>
              <a:t>JSP</a:t>
            </a:r>
            <a:r>
              <a:rPr lang="ko-KR" altLang="en-US" sz="1600" dirty="0">
                <a:solidFill>
                  <a:srgbClr val="00B0F0"/>
                </a:solidFill>
              </a:rPr>
              <a:t>는 </a:t>
            </a:r>
            <a:r>
              <a:rPr lang="en-US" altLang="ko-KR" sz="1600" dirty="0">
                <a:solidFill>
                  <a:srgbClr val="00B0F0"/>
                </a:solidFill>
              </a:rPr>
              <a:t>JAVA</a:t>
            </a:r>
            <a:r>
              <a:rPr lang="ko-KR" altLang="en-US" sz="1600" dirty="0">
                <a:solidFill>
                  <a:srgbClr val="00B0F0"/>
                </a:solidFill>
              </a:rPr>
              <a:t>를 기반으로 하는 스크립트 언어로서</a:t>
            </a:r>
            <a:r>
              <a:rPr lang="en-US" altLang="ko-KR" sz="1600" dirty="0">
                <a:solidFill>
                  <a:srgbClr val="00B0F0"/>
                </a:solidFill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</a:rPr>
              <a:t>실행을 위해서는 </a:t>
            </a:r>
            <a:r>
              <a:rPr lang="en-US" altLang="ko-KR" b="1" dirty="0">
                <a:solidFill>
                  <a:srgbClr val="00B0F0"/>
                </a:solidFill>
              </a:rPr>
              <a:t>JVM</a:t>
            </a:r>
            <a:r>
              <a:rPr lang="en-US" altLang="ko-KR" sz="1600" dirty="0">
                <a:solidFill>
                  <a:srgbClr val="00B0F0"/>
                </a:solidFill>
              </a:rPr>
              <a:t>(Java Virtual Machine : </a:t>
            </a:r>
            <a:r>
              <a:rPr lang="ko-KR" altLang="en-US" sz="1600" dirty="0" err="1">
                <a:solidFill>
                  <a:srgbClr val="00B0F0"/>
                </a:solidFill>
              </a:rPr>
              <a:t>자바가상머신</a:t>
            </a:r>
            <a:r>
              <a:rPr lang="en-US" altLang="ko-KR" sz="1600" dirty="0">
                <a:solidFill>
                  <a:srgbClr val="00B0F0"/>
                </a:solidFill>
              </a:rPr>
              <a:t>)</a:t>
            </a:r>
            <a:r>
              <a:rPr lang="ko-KR" altLang="en-US" sz="1600" dirty="0">
                <a:solidFill>
                  <a:srgbClr val="00B0F0"/>
                </a:solidFill>
              </a:rPr>
              <a:t>을 필요로 함</a:t>
            </a:r>
            <a:r>
              <a:rPr lang="en-US" altLang="ko-KR" sz="1600" dirty="0">
                <a:solidFill>
                  <a:srgbClr val="00B0F0"/>
                </a:solidFill>
              </a:rPr>
              <a:t>. JDK(Java Development Kit)</a:t>
            </a:r>
            <a:r>
              <a:rPr lang="ko-KR" altLang="en-US" sz="1600" dirty="0">
                <a:solidFill>
                  <a:srgbClr val="00B0F0"/>
                </a:solidFill>
              </a:rPr>
              <a:t>는 </a:t>
            </a:r>
            <a:r>
              <a:rPr lang="en-US" altLang="ko-KR" sz="1600" dirty="0">
                <a:solidFill>
                  <a:srgbClr val="00B0F0"/>
                </a:solidFill>
              </a:rPr>
              <a:t>JVM, Java Compiler, </a:t>
            </a:r>
            <a:r>
              <a:rPr lang="ko-KR" altLang="en-US" sz="1600" dirty="0">
                <a:solidFill>
                  <a:srgbClr val="00B0F0"/>
                </a:solidFill>
              </a:rPr>
              <a:t>기타 자바개발에 필요한 클래스 파일 및 문서 등으로 구성</a:t>
            </a:r>
            <a:r>
              <a:rPr lang="en-US" altLang="ko-KR" sz="1600" dirty="0">
                <a:solidFill>
                  <a:srgbClr val="00B0F0"/>
                </a:solidFill>
              </a:rPr>
              <a:t> </a:t>
            </a:r>
            <a:endParaRPr lang="en-US" altLang="ko-KR" sz="1600" dirty="0" smtClean="0">
              <a:solidFill>
                <a:srgbClr val="00B0F0"/>
              </a:solidFill>
            </a:endParaRPr>
          </a:p>
          <a:p>
            <a:pPr marL="285750" indent="-285750">
              <a:buFont typeface="Wingdings 2" panose="05020102010507070707" pitchFamily="18" charset="2"/>
              <a:buChar char="¡"/>
            </a:pP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en-US" altLang="ko-KR" sz="1600" dirty="0">
                <a:solidFill>
                  <a:srgbClr val="00B0F0"/>
                </a:solidFill>
                <a:sym typeface="Wingdings 2"/>
              </a:rPr>
              <a:t> </a:t>
            </a:r>
            <a:r>
              <a:rPr lang="en-US" altLang="ko-KR" sz="1600" dirty="0">
                <a:solidFill>
                  <a:srgbClr val="00B0F0"/>
                </a:solidFill>
              </a:rPr>
              <a:t>JSP</a:t>
            </a:r>
            <a:r>
              <a:rPr lang="ko-KR" altLang="en-US" sz="1600" dirty="0">
                <a:solidFill>
                  <a:srgbClr val="00B0F0"/>
                </a:solidFill>
              </a:rPr>
              <a:t>는 </a:t>
            </a:r>
            <a:r>
              <a:rPr lang="en-US" altLang="ko-KR" sz="1600" dirty="0">
                <a:solidFill>
                  <a:srgbClr val="00B0F0"/>
                </a:solidFill>
              </a:rPr>
              <a:t>Java Servlet</a:t>
            </a:r>
            <a:r>
              <a:rPr lang="ko-KR" altLang="en-US" sz="1600" dirty="0">
                <a:solidFill>
                  <a:srgbClr val="00B0F0"/>
                </a:solidFill>
              </a:rPr>
              <a:t>의 수행 환경을 제공하는 </a:t>
            </a:r>
            <a:r>
              <a:rPr lang="ko-KR" altLang="en-US" b="1" dirty="0" err="1">
                <a:solidFill>
                  <a:srgbClr val="00B0F0"/>
                </a:solidFill>
              </a:rPr>
              <a:t>서블릿</a:t>
            </a:r>
            <a:r>
              <a:rPr lang="ko-KR" altLang="en-US" b="1" dirty="0">
                <a:solidFill>
                  <a:srgbClr val="00B0F0"/>
                </a:solidFill>
              </a:rPr>
              <a:t> 컨테이너</a:t>
            </a:r>
            <a:r>
              <a:rPr lang="en-US" altLang="ko-KR" sz="1600" dirty="0">
                <a:solidFill>
                  <a:srgbClr val="00B0F0"/>
                </a:solidFill>
              </a:rPr>
              <a:t>(</a:t>
            </a:r>
            <a:r>
              <a:rPr lang="ko-KR" altLang="en-US" sz="1600" dirty="0" err="1">
                <a:solidFill>
                  <a:srgbClr val="00B0F0"/>
                </a:solidFill>
              </a:rPr>
              <a:t>서블릿</a:t>
            </a:r>
            <a:r>
              <a:rPr lang="ko-KR" altLang="en-US" sz="1600" dirty="0">
                <a:solidFill>
                  <a:srgbClr val="00B0F0"/>
                </a:solidFill>
              </a:rPr>
              <a:t> 엔진 또는 </a:t>
            </a:r>
            <a:r>
              <a:rPr lang="en-US" altLang="ko-KR" b="1" dirty="0">
                <a:solidFill>
                  <a:srgbClr val="00B0F0"/>
                </a:solidFill>
              </a:rPr>
              <a:t>WAS</a:t>
            </a:r>
            <a:r>
              <a:rPr lang="en-US" altLang="ko-KR" sz="1600" dirty="0">
                <a:solidFill>
                  <a:srgbClr val="00B0F0"/>
                </a:solidFill>
              </a:rPr>
              <a:t>(Web Application Server))</a:t>
            </a:r>
            <a:r>
              <a:rPr lang="ko-KR" altLang="en-US" sz="1600" dirty="0">
                <a:solidFill>
                  <a:srgbClr val="00B0F0"/>
                </a:solidFill>
              </a:rPr>
              <a:t>를 필요로 함</a:t>
            </a:r>
            <a:r>
              <a:rPr lang="en-US" altLang="ko-KR" sz="1600" dirty="0">
                <a:solidFill>
                  <a:srgbClr val="00B0F0"/>
                </a:solidFill>
              </a:rPr>
              <a:t>. 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2900" y="8626"/>
            <a:ext cx="5817079" cy="825645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2400" dirty="0" smtClean="0"/>
              <a:t>JSP </a:t>
            </a:r>
            <a:r>
              <a:rPr lang="ko-KR" altLang="en-US" sz="2400" dirty="0" smtClean="0"/>
              <a:t>관련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웹프로그래밍</a:t>
            </a:r>
            <a:r>
              <a:rPr lang="ko-KR" altLang="en-US" sz="2400" dirty="0" smtClean="0"/>
              <a:t> 기술</a:t>
            </a:r>
            <a:endParaRPr lang="ko-KR" altLang="en-US" sz="2400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100479475"/>
              </p:ext>
            </p:extLst>
          </p:nvPr>
        </p:nvGraphicFramePr>
        <p:xfrm>
          <a:off x="2053383" y="834271"/>
          <a:ext cx="6504384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8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8456762" cy="903282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35983" r="21338" b="39431"/>
          <a:stretch/>
        </p:blipFill>
        <p:spPr bwMode="auto">
          <a:xfrm>
            <a:off x="622309" y="1866807"/>
            <a:ext cx="10523019" cy="388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08958" y="1176866"/>
            <a:ext cx="9547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Hyper </a:t>
            </a:r>
            <a:r>
              <a:rPr lang="en-US" altLang="ko-KR" dirty="0">
                <a:solidFill>
                  <a:prstClr val="black"/>
                </a:solidFill>
              </a:rPr>
              <a:t>Text Markup Language</a:t>
            </a:r>
            <a:r>
              <a:rPr lang="ko-KR" altLang="en-US" dirty="0">
                <a:solidFill>
                  <a:prstClr val="black"/>
                </a:solidFill>
              </a:rPr>
              <a:t>의 약자로 하이퍼텍스트 기능을 가진 문서를 만드는 언어</a:t>
            </a:r>
          </a:p>
        </p:txBody>
      </p:sp>
    </p:spTree>
    <p:extLst>
      <p:ext uri="{BB962C8B-B14F-4D97-AF65-F5344CB8AC3E}">
        <p14:creationId xmlns:p14="http://schemas.microsoft.com/office/powerpoint/2010/main" val="24456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5679057" cy="68762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CSS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30843" r="23475" b="46583"/>
          <a:stretch/>
        </p:blipFill>
        <p:spPr bwMode="auto">
          <a:xfrm>
            <a:off x="103518" y="1626858"/>
            <a:ext cx="11645125" cy="378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3518" y="843947"/>
            <a:ext cx="12010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CSS(Cascading </a:t>
            </a:r>
            <a:r>
              <a:rPr lang="en-US" altLang="ko-KR" dirty="0">
                <a:solidFill>
                  <a:prstClr val="black"/>
                </a:solidFill>
              </a:rPr>
              <a:t>Style Sheet)</a:t>
            </a:r>
            <a:r>
              <a:rPr lang="ko-KR" altLang="en-US" dirty="0">
                <a:solidFill>
                  <a:prstClr val="black"/>
                </a:solidFill>
              </a:rPr>
              <a:t>는 </a:t>
            </a:r>
            <a:r>
              <a:rPr lang="ko-KR" altLang="en-US" dirty="0" err="1">
                <a:solidFill>
                  <a:prstClr val="black"/>
                </a:solidFill>
              </a:rPr>
              <a:t>마크업</a:t>
            </a:r>
            <a:r>
              <a:rPr lang="ko-KR" altLang="en-US" dirty="0">
                <a:solidFill>
                  <a:prstClr val="black"/>
                </a:solidFill>
              </a:rPr>
              <a:t> 언어</a:t>
            </a:r>
            <a:r>
              <a:rPr lang="en-US" altLang="ko-KR" dirty="0">
                <a:solidFill>
                  <a:prstClr val="black"/>
                </a:solidFill>
              </a:rPr>
              <a:t>(Markup Language)</a:t>
            </a:r>
            <a:r>
              <a:rPr lang="ko-KR" altLang="en-US" dirty="0">
                <a:solidFill>
                  <a:prstClr val="black"/>
                </a:solidFill>
              </a:rPr>
              <a:t>가 화면에 실제 표시되는 방법을 기술하는 언어임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W3C</a:t>
            </a:r>
            <a:r>
              <a:rPr lang="ko-KR" altLang="en-US" dirty="0">
                <a:solidFill>
                  <a:prstClr val="black"/>
                </a:solidFill>
              </a:rPr>
              <a:t>의 표준이며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화면 레이아웃과 스타일을 정의할 때 주로 사용됨</a:t>
            </a:r>
          </a:p>
        </p:txBody>
      </p:sp>
    </p:spTree>
    <p:extLst>
      <p:ext uri="{BB962C8B-B14F-4D97-AF65-F5344CB8AC3E}">
        <p14:creationId xmlns:p14="http://schemas.microsoft.com/office/powerpoint/2010/main" val="10713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8681049" cy="60517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JavaScript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6653" y="662510"/>
            <a:ext cx="11818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넷스케이프사가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개발한 스크립트 언어로서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주로 클라이언트 측에서 이용되며 사용자와의 상호작용을 가능하게 함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대화식 </a:t>
            </a:r>
            <a:r>
              <a:rPr lang="ko-KR" altLang="en-US" dirty="0" err="1">
                <a:solidFill>
                  <a:prstClr val="black"/>
                </a:solidFill>
              </a:rPr>
              <a:t>웹페이지</a:t>
            </a:r>
            <a:r>
              <a:rPr lang="ko-KR" altLang="en-US" dirty="0">
                <a:solidFill>
                  <a:prstClr val="black"/>
                </a:solidFill>
              </a:rPr>
              <a:t> 작성 가능</a:t>
            </a:r>
            <a:r>
              <a:rPr lang="en-US" altLang="ko-KR" dirty="0">
                <a:solidFill>
                  <a:prstClr val="black"/>
                </a:solidFill>
              </a:rPr>
              <a:t>).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문서에 포함되어 있으며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주로 클라이언트로 전송되어 </a:t>
            </a:r>
            <a:r>
              <a:rPr lang="ko-KR" altLang="en-US" dirty="0" err="1">
                <a:solidFill>
                  <a:prstClr val="black"/>
                </a:solidFill>
              </a:rPr>
              <a:t>웹브라우저에서</a:t>
            </a:r>
            <a:r>
              <a:rPr lang="ko-KR" altLang="en-US" dirty="0">
                <a:solidFill>
                  <a:prstClr val="black"/>
                </a:solidFill>
              </a:rPr>
              <a:t> 실행됨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8" t="21010" r="16176" b="50158"/>
          <a:stretch/>
        </p:blipFill>
        <p:spPr bwMode="auto">
          <a:xfrm>
            <a:off x="401070" y="2685316"/>
            <a:ext cx="5677820" cy="405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8" t="24039" r="18134" b="48961"/>
          <a:stretch/>
        </p:blipFill>
        <p:spPr bwMode="auto">
          <a:xfrm>
            <a:off x="6095746" y="2794856"/>
            <a:ext cx="5739695" cy="3895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3712" y="1717639"/>
            <a:ext cx="4233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prstClr val="black"/>
                </a:solidFill>
              </a:rPr>
              <a:t>마우스 이벤트 처리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마우스가 메뉴 위에 걸쳐지면 이벤트를 인식하여 반응을 나타냄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서브 메뉴가 팝업으로 나타남</a:t>
            </a:r>
            <a:r>
              <a:rPr lang="en-US" altLang="ko-KR" sz="1600" dirty="0">
                <a:solidFill>
                  <a:srgbClr val="00B0F0"/>
                </a:solidFill>
              </a:rPr>
              <a:t>.</a:t>
            </a:r>
            <a:endParaRPr lang="ko-KR" altLang="en-US" sz="16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1510" y="1717639"/>
            <a:ext cx="4273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prstClr val="black"/>
                </a:solidFill>
              </a:rPr>
              <a:t>Form validation</a:t>
            </a:r>
          </a:p>
          <a:p>
            <a:r>
              <a:rPr lang="ko-KR" altLang="en-US" sz="1600" dirty="0">
                <a:solidFill>
                  <a:srgbClr val="00B0F0"/>
                </a:solidFill>
              </a:rPr>
              <a:t>사용자가 입력한 정보의 오류 체크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회원 등록 시 아이디를 입력하지 않고 중복확인 버튼을 클릭하면 </a:t>
            </a:r>
            <a:r>
              <a:rPr lang="ko-KR" altLang="en-US" sz="1600" dirty="0" err="1">
                <a:solidFill>
                  <a:srgbClr val="00B0F0"/>
                </a:solidFill>
              </a:rPr>
              <a:t>경고창이</a:t>
            </a:r>
            <a:r>
              <a:rPr lang="ko-KR" altLang="en-US" sz="1600" dirty="0">
                <a:solidFill>
                  <a:srgbClr val="00B0F0"/>
                </a:solidFill>
              </a:rPr>
              <a:t> 나타남</a:t>
            </a:r>
          </a:p>
        </p:txBody>
      </p:sp>
    </p:spTree>
    <p:extLst>
      <p:ext uri="{BB962C8B-B14F-4D97-AF65-F5344CB8AC3E}">
        <p14:creationId xmlns:p14="http://schemas.microsoft.com/office/powerpoint/2010/main" val="26465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5903343" cy="60135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5" t="33884" r="22050" b="43616"/>
          <a:stretch/>
        </p:blipFill>
        <p:spPr bwMode="auto">
          <a:xfrm>
            <a:off x="393316" y="2370218"/>
            <a:ext cx="11426957" cy="39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385" y="448887"/>
            <a:ext cx="12059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스크립트 </a:t>
            </a:r>
            <a:r>
              <a:rPr lang="ko-KR" altLang="en-US" dirty="0">
                <a:solidFill>
                  <a:prstClr val="black"/>
                </a:solidFill>
              </a:rPr>
              <a:t>언어는 </a:t>
            </a:r>
            <a:r>
              <a:rPr lang="en-US" altLang="ko-KR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문서 내에 삽입하여 사용하며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현재 사용되는 것으로 </a:t>
            </a:r>
            <a:r>
              <a:rPr lang="en-US" altLang="ko-KR" dirty="0">
                <a:solidFill>
                  <a:prstClr val="black"/>
                </a:solidFill>
              </a:rPr>
              <a:t>ASP(Active Server Page), PHP(Professional HTML Preprocessor), JSP(Java Server Pages)</a:t>
            </a:r>
            <a:r>
              <a:rPr lang="ko-KR" altLang="en-US" dirty="0">
                <a:solidFill>
                  <a:prstClr val="black"/>
                </a:solidFill>
              </a:rPr>
              <a:t>가 </a:t>
            </a:r>
            <a:r>
              <a:rPr lang="ko-KR" altLang="en-US" dirty="0" smtClean="0">
                <a:solidFill>
                  <a:prstClr val="black"/>
                </a:solidFill>
              </a:rPr>
              <a:t>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JSP</a:t>
            </a:r>
            <a:r>
              <a:rPr lang="ko-KR" altLang="en-US" dirty="0">
                <a:solidFill>
                  <a:prstClr val="black"/>
                </a:solidFill>
              </a:rPr>
              <a:t>는 </a:t>
            </a:r>
            <a:r>
              <a:rPr lang="ko-KR" altLang="en-US" dirty="0" err="1">
                <a:solidFill>
                  <a:prstClr val="black"/>
                </a:solidFill>
              </a:rPr>
              <a:t>오라클에</a:t>
            </a:r>
            <a:r>
              <a:rPr lang="ko-KR" altLang="en-US" dirty="0">
                <a:solidFill>
                  <a:prstClr val="black"/>
                </a:solidFill>
              </a:rPr>
              <a:t> 합병된 </a:t>
            </a:r>
            <a:r>
              <a:rPr lang="ko-KR" altLang="en-US" dirty="0" err="1">
                <a:solidFill>
                  <a:prstClr val="black"/>
                </a:solidFill>
              </a:rPr>
              <a:t>썬마이크로시스템즈에</a:t>
            </a:r>
            <a:r>
              <a:rPr lang="ko-KR" altLang="en-US" dirty="0">
                <a:solidFill>
                  <a:prstClr val="black"/>
                </a:solidFill>
              </a:rPr>
              <a:t> 의해 개발된 스크립트 언어로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동적으로 </a:t>
            </a:r>
            <a:r>
              <a:rPr lang="ko-KR" altLang="en-US" dirty="0" err="1">
                <a:solidFill>
                  <a:prstClr val="black"/>
                </a:solidFill>
              </a:rPr>
              <a:t>웹페이지를</a:t>
            </a:r>
            <a:r>
              <a:rPr lang="ko-KR" altLang="en-US" dirty="0">
                <a:solidFill>
                  <a:prstClr val="black"/>
                </a:solidFill>
              </a:rPr>
              <a:t> 생성하기 위한 자바 기반의 서버 측 기술임</a:t>
            </a:r>
          </a:p>
        </p:txBody>
      </p:sp>
    </p:spTree>
    <p:extLst>
      <p:ext uri="{BB962C8B-B14F-4D97-AF65-F5344CB8AC3E}">
        <p14:creationId xmlns:p14="http://schemas.microsoft.com/office/powerpoint/2010/main" val="10059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7093789" cy="540973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Mobile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t="47607" r="24365" b="20432"/>
          <a:stretch/>
        </p:blipFill>
        <p:spPr bwMode="auto">
          <a:xfrm>
            <a:off x="1836484" y="2398624"/>
            <a:ext cx="8698893" cy="416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9396" y="644298"/>
            <a:ext cx="118728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jQuery</a:t>
            </a:r>
            <a:r>
              <a:rPr lang="en-US" altLang="ko-KR" dirty="0">
                <a:solidFill>
                  <a:prstClr val="black"/>
                </a:solidFill>
              </a:rPr>
              <a:t>: jQuery Foundation(www.jquery.com)</a:t>
            </a:r>
            <a:r>
              <a:rPr lang="ko-KR" altLang="en-US" dirty="0">
                <a:solidFill>
                  <a:prstClr val="black"/>
                </a:solidFill>
              </a:rPr>
              <a:t>에서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HTML5</a:t>
            </a:r>
            <a:r>
              <a:rPr lang="ko-KR" altLang="en-US" dirty="0">
                <a:solidFill>
                  <a:prstClr val="black"/>
                </a:solidFill>
              </a:rPr>
              <a:t>를 기반으로 자바스크립트를 사용하기 쉽게 만든 </a:t>
            </a:r>
            <a:r>
              <a:rPr lang="ko-KR" altLang="en-US" dirty="0" err="1">
                <a:solidFill>
                  <a:prstClr val="black"/>
                </a:solidFill>
              </a:rPr>
              <a:t>오픈소스</a:t>
            </a:r>
            <a:r>
              <a:rPr lang="ko-KR" altLang="en-US" dirty="0">
                <a:solidFill>
                  <a:prstClr val="black"/>
                </a:solidFill>
              </a:rPr>
              <a:t> 자바스크립트 라이브러리이며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호환성이 있고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다양한 </a:t>
            </a:r>
            <a:r>
              <a:rPr lang="ko-KR" altLang="en-US" dirty="0" err="1">
                <a:solidFill>
                  <a:prstClr val="black"/>
                </a:solidFill>
              </a:rPr>
              <a:t>위젯을</a:t>
            </a:r>
            <a:r>
              <a:rPr lang="ko-KR" altLang="en-US" dirty="0">
                <a:solidFill>
                  <a:prstClr val="black"/>
                </a:solidFill>
              </a:rPr>
              <a:t> 제공하고 </a:t>
            </a:r>
            <a:r>
              <a:rPr lang="ko-KR" altLang="en-US" dirty="0" smtClean="0">
                <a:solidFill>
                  <a:prstClr val="black"/>
                </a:solidFill>
              </a:rPr>
              <a:t>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jQuery Mobile</a:t>
            </a:r>
            <a:r>
              <a:rPr lang="en-US" altLang="ko-KR" dirty="0">
                <a:solidFill>
                  <a:prstClr val="black"/>
                </a:solidFill>
              </a:rPr>
              <a:t>(jquerymobile.com): 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jQuery</a:t>
            </a:r>
            <a:r>
              <a:rPr lang="ko-KR" altLang="en-US" dirty="0">
                <a:solidFill>
                  <a:prstClr val="black"/>
                </a:solidFill>
              </a:rPr>
              <a:t>를 기반으로 </a:t>
            </a:r>
            <a:r>
              <a:rPr lang="en-US" altLang="ko-KR" dirty="0">
                <a:solidFill>
                  <a:prstClr val="black"/>
                </a:solidFill>
              </a:rPr>
              <a:t>Mobile </a:t>
            </a:r>
            <a:r>
              <a:rPr lang="ko-KR" altLang="en-US" dirty="0">
                <a:solidFill>
                  <a:prstClr val="black"/>
                </a:solidFill>
              </a:rPr>
              <a:t>환경에서 사용 가능하도록 제작된 자바스크립트 라이브러리임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6127630" cy="722128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jqPlot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3" t="33079" r="19202" b="43900"/>
          <a:stretch/>
        </p:blipFill>
        <p:spPr bwMode="auto">
          <a:xfrm>
            <a:off x="1040980" y="1926065"/>
            <a:ext cx="8922539" cy="295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71702" y="89993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Chris </a:t>
            </a:r>
            <a:r>
              <a:rPr lang="en-US" altLang="ko-KR" dirty="0" err="1">
                <a:solidFill>
                  <a:prstClr val="black"/>
                </a:solidFill>
              </a:rPr>
              <a:t>Leonello</a:t>
            </a:r>
            <a:r>
              <a:rPr lang="ko-KR" altLang="en-US" dirty="0">
                <a:solidFill>
                  <a:prstClr val="black"/>
                </a:solidFill>
              </a:rPr>
              <a:t>가 개발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jQuery </a:t>
            </a:r>
            <a:r>
              <a:rPr lang="ko-KR" altLang="en-US" dirty="0">
                <a:solidFill>
                  <a:prstClr val="black"/>
                </a:solidFill>
              </a:rPr>
              <a:t>기반의 다양한 차트를 제공하는 </a:t>
            </a:r>
            <a:r>
              <a:rPr lang="ko-KR" altLang="en-US" dirty="0" err="1">
                <a:solidFill>
                  <a:prstClr val="black"/>
                </a:solidFill>
              </a:rPr>
              <a:t>오픈소스</a:t>
            </a:r>
            <a:r>
              <a:rPr lang="ko-KR" altLang="en-US" dirty="0">
                <a:solidFill>
                  <a:prstClr val="black"/>
                </a:solidFill>
              </a:rPr>
              <a:t> 자바스크립트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260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8620664" cy="903282"/>
          </a:xfrm>
        </p:spPr>
        <p:txBody>
          <a:bodyPr/>
          <a:lstStyle/>
          <a:p>
            <a:r>
              <a:rPr lang="en-US" altLang="ko-KR" dirty="0" smtClean="0"/>
              <a:t>SQL Server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9011" y="923026"/>
            <a:ext cx="1212298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마이크로소프트</a:t>
            </a:r>
            <a:r>
              <a:rPr lang="en-US" altLang="ko-KR" dirty="0">
                <a:solidFill>
                  <a:prstClr val="black"/>
                </a:solidFill>
              </a:rPr>
              <a:t>(www.microsoft.com)</a:t>
            </a:r>
            <a:r>
              <a:rPr lang="ko-KR" altLang="en-US" dirty="0">
                <a:solidFill>
                  <a:prstClr val="black"/>
                </a:solidFill>
              </a:rPr>
              <a:t>가 개발한 </a:t>
            </a:r>
            <a:r>
              <a:rPr lang="ko-KR" altLang="en-US" dirty="0" err="1">
                <a:solidFill>
                  <a:prstClr val="black"/>
                </a:solidFill>
              </a:rPr>
              <a:t>관계형</a:t>
            </a:r>
            <a:r>
              <a:rPr lang="ko-KR" altLang="en-US" dirty="0">
                <a:solidFill>
                  <a:prstClr val="black"/>
                </a:solidFill>
              </a:rPr>
              <a:t> 데이터베이스관리시스템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윈도우 운영체제에서 작동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기능과 사용자에 따라 여러 버전으로 배포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무료로 사용할 수 있는 </a:t>
            </a:r>
            <a:r>
              <a:rPr lang="en-US" altLang="ko-KR" dirty="0">
                <a:solidFill>
                  <a:prstClr val="black"/>
                </a:solidFill>
              </a:rPr>
              <a:t>Express </a:t>
            </a:r>
            <a:r>
              <a:rPr lang="ko-KR" altLang="en-US" dirty="0">
                <a:solidFill>
                  <a:prstClr val="black"/>
                </a:solidFill>
              </a:rPr>
              <a:t>버전도 제공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관계형</a:t>
            </a:r>
            <a:r>
              <a:rPr lang="ko-KR" altLang="en-US" dirty="0">
                <a:solidFill>
                  <a:prstClr val="black"/>
                </a:solidFill>
              </a:rPr>
              <a:t> 데이터베이스관리시스템은 </a:t>
            </a:r>
            <a:r>
              <a:rPr lang="en-US" altLang="ko-KR" dirty="0">
                <a:solidFill>
                  <a:prstClr val="black"/>
                </a:solidFill>
              </a:rPr>
              <a:t>SQL Server </a:t>
            </a:r>
            <a:r>
              <a:rPr lang="ko-KR" altLang="en-US" dirty="0">
                <a:solidFill>
                  <a:prstClr val="black"/>
                </a:solidFill>
              </a:rPr>
              <a:t>외에 </a:t>
            </a:r>
            <a:r>
              <a:rPr lang="ko-KR" altLang="en-US" dirty="0" err="1">
                <a:solidFill>
                  <a:prstClr val="black"/>
                </a:solidFill>
              </a:rPr>
              <a:t>오라클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>
                <a:solidFill>
                  <a:prstClr val="black"/>
                </a:solidFill>
                <a:hlinkClick r:id="rId2"/>
              </a:rPr>
              <a:t>www.oracle.com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 smtClean="0">
                <a:solidFill>
                  <a:prstClr val="black"/>
                </a:solidFill>
              </a:rPr>
              <a:t>과 </a:t>
            </a:r>
            <a:r>
              <a:rPr lang="en-US" altLang="ko-KR" dirty="0" smtClean="0">
                <a:solidFill>
                  <a:prstClr val="black"/>
                </a:solidFill>
              </a:rPr>
              <a:t>MySQL(www.mysql.com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등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135267" y="584797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61230" y="1340768"/>
            <a:ext cx="8245724" cy="4536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500" dirty="0" err="1" smtClean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모바일</a:t>
            </a:r>
            <a:r>
              <a:rPr lang="ko-KR" altLang="en-US" sz="2500" dirty="0" smtClean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500" dirty="0" err="1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웹앱</a:t>
            </a:r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웹앱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=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웹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+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네이티브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ex) </a:t>
            </a:r>
            <a:r>
              <a:rPr lang="ko-KR" altLang="en-US" sz="13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조선비즈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3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웹앱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 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HTML, XHTML, CSS, PHP, </a:t>
            </a:r>
            <a:r>
              <a:rPr lang="en-US" altLang="ko-KR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Javascript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JSP, ASP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로 개발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첫 페이지는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풀브라우징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방식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단일 페이지 형식으로 페이지 전환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   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애니메이션 효과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HTML5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로컬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저장소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사용자 터치 이벤트 처리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AJAX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통신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</a:t>
            </a: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7824" y="108211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앱이란</a:t>
            </a:r>
            <a:r>
              <a:rPr lang="en-US" altLang="ko-KR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?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135267" y="584797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09628" y="5447082"/>
            <a:ext cx="1523185" cy="397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조선비즈</a:t>
            </a:r>
            <a:r>
              <a:rPr lang="ko-KR" altLang="en-US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웹앱</a:t>
            </a:r>
            <a:endParaRPr lang="ko-KR" altLang="en-US" sz="12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78790" y="1595700"/>
            <a:ext cx="4320480" cy="39605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플랫폼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별로 각각 개발할 필요 없음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2.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등록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심사과정 불필요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→ 시간과 비용 절약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즉각적인 화면 체크 가능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→ 변경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수정이 쉬움</a:t>
            </a:r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.</a:t>
            </a: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4.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실행을 위해 브라우저를 열고 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URL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에 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접근해야 함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5.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서버로부터 첫 화면을 로딩해야 함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무선 네트워크 상황이 좋지 않을 경우 시간지연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595700"/>
            <a:ext cx="229525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97824" y="88840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앱이란</a:t>
            </a:r>
            <a:r>
              <a:rPr lang="en-US" altLang="ko-KR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?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66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135267" y="584797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61230" y="1340768"/>
            <a:ext cx="8245724" cy="4536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5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500" dirty="0" err="1" smtClean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하이브리드</a:t>
            </a:r>
            <a:r>
              <a:rPr lang="ko-KR" altLang="en-US" sz="2500" dirty="0" smtClean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500" dirty="0" err="1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앱</a:t>
            </a:r>
            <a:endParaRPr lang="en-US" altLang="ko-KR" sz="25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웹앱을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네이티브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앱으로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포장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  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웹앱의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단점 보완 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외부형태는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네이티브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내부는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웹앱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  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모든 리소스가 설치 시 </a:t>
            </a:r>
            <a:r>
              <a:rPr lang="ko-KR" altLang="en-US" sz="13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파일 시스템으로 저장되어 서버를 받을 필요 없음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</a:t>
            </a: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-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웹앱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→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하이브리드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툴 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앱프레소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폰갭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티타늄 등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</a:t>
            </a:r>
            <a:endParaRPr lang="en-US" altLang="ko-KR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503713" y="4460559"/>
            <a:ext cx="1635141" cy="1152128"/>
          </a:xfrm>
          <a:prstGeom prst="rightArrow">
            <a:avLst/>
          </a:prstGeom>
          <a:solidFill>
            <a:srgbClr val="A8FEB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 APP</a:t>
            </a:r>
            <a:endParaRPr lang="ko-KR" altLang="en-US" sz="24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138854" y="4376386"/>
            <a:ext cx="1461203" cy="138031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prstClr val="white"/>
                </a:solidFill>
                <a:latin typeface="휴먼둥근헤드라인" pitchFamily="18" charset="-127"/>
                <a:ea typeface="휴먼둥근헤드라인" pitchFamily="18" charset="-127"/>
              </a:rPr>
              <a:t>Hybrid</a:t>
            </a:r>
          </a:p>
          <a:p>
            <a:pPr algn="ctr"/>
            <a:r>
              <a:rPr lang="en-US" altLang="ko-KR" sz="1700" dirty="0">
                <a:solidFill>
                  <a:prstClr val="white"/>
                </a:solidFill>
                <a:latin typeface="휴먼둥근헤드라인" pitchFamily="18" charset="-127"/>
                <a:ea typeface="휴먼둥근헤드라인" pitchFamily="18" charset="-127"/>
              </a:rPr>
              <a:t>APP</a:t>
            </a:r>
            <a:endParaRPr lang="ko-KR" altLang="en-US" sz="1700" dirty="0">
              <a:solidFill>
                <a:prstClr val="white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6600056" y="4460559"/>
            <a:ext cx="1634400" cy="1152129"/>
          </a:xfrm>
          <a:prstGeom prst="leftArrow">
            <a:avLst/>
          </a:prstGeom>
          <a:solidFill>
            <a:srgbClr val="A8FEB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WEB</a:t>
            </a:r>
            <a:endParaRPr lang="ko-KR" altLang="en-US" sz="24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7824" y="58713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앱이란</a:t>
            </a:r>
            <a:r>
              <a:rPr lang="en-US" altLang="ko-KR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?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9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135267" y="584797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99978" y="5301210"/>
            <a:ext cx="1523185" cy="397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KBS</a:t>
            </a:r>
            <a:endParaRPr lang="ko-KR" altLang="en-US" sz="12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40015" y="1744984"/>
            <a:ext cx="3972348" cy="3953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기기의 고유정보 읽기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수정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하드웨어 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제어 가능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2.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앱스토어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등록</a:t>
            </a:r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판매 가능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3.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웹 보다 빠름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4.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하나의 소스로 모든 </a:t>
            </a:r>
            <a:r>
              <a:rPr lang="ko-KR" altLang="en-US" sz="16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플랫폼 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</a:t>
            </a:r>
            <a:r>
              <a:rPr lang="ko-KR" altLang="en-US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실행 가능</a:t>
            </a:r>
            <a:endParaRPr lang="en-US" altLang="ko-KR" sz="16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모든 기능을 사용하지 못함 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    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→ </a:t>
            </a:r>
            <a:r>
              <a:rPr lang="ko-KR" altLang="en-US" sz="13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네이티브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300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앱보다</a:t>
            </a:r>
            <a:r>
              <a:rPr lang="ko-KR" altLang="en-US" sz="1300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속도 저하</a:t>
            </a:r>
            <a:endParaRPr lang="en-US" altLang="ko-KR" sz="1300" dirty="0">
              <a:solidFill>
                <a:prstClr val="black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04" y="1739717"/>
            <a:ext cx="2111335" cy="3345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90" y="1739717"/>
            <a:ext cx="1902864" cy="334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298030" y="5301209"/>
            <a:ext cx="1523185" cy="397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11</a:t>
            </a:r>
            <a:r>
              <a:rPr lang="ko-KR" altLang="en-US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번가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601" y="39881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앱이란</a:t>
            </a:r>
            <a:r>
              <a:rPr lang="en-US" altLang="ko-KR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?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1. </a:t>
            </a:r>
            <a:r>
              <a:rPr lang="ko-KR" altLang="en-US" sz="2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모바일</a:t>
            </a: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앱</a:t>
            </a: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 개발 방식 비교</a:t>
            </a:r>
            <a:endParaRPr lang="en-US" altLang="ko-KR" sz="25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135267" y="584797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94421" y="1988841"/>
            <a:ext cx="2343649" cy="56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Native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11282" y="1988841"/>
            <a:ext cx="2343649" cy="56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Hybrid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43016" y="1988841"/>
            <a:ext cx="2343649" cy="562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Web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0757" y="2872390"/>
            <a:ext cx="2343649" cy="259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Binary</a:t>
            </a:r>
            <a:br>
              <a:rPr lang="en-US" altLang="ko-KR" dirty="0">
                <a:solidFill>
                  <a:prstClr val="white"/>
                </a:solidFill>
              </a:rPr>
            </a:br>
            <a:r>
              <a:rPr lang="en-US" altLang="ko-KR" dirty="0">
                <a:solidFill>
                  <a:prstClr val="white"/>
                </a:solidFill>
              </a:rPr>
              <a:t>Code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11280" y="2872391"/>
            <a:ext cx="2343650" cy="98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HTML + JavaScript + CSS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43015" y="2896600"/>
            <a:ext cx="2343649" cy="257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HTML</a:t>
            </a: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+</a:t>
            </a: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JavaScript</a:t>
            </a: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+</a:t>
            </a: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CSS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11282" y="3860472"/>
            <a:ext cx="2343649" cy="718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white"/>
                </a:solidFill>
              </a:rPr>
              <a:t>Webkit</a:t>
            </a:r>
            <a:r>
              <a:rPr lang="en-US" altLang="ko-KR" dirty="0">
                <a:solidFill>
                  <a:prstClr val="white"/>
                </a:solidFill>
              </a:rPr>
              <a:t>(Web View)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11282" y="4579070"/>
            <a:ext cx="2343649" cy="88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Binary Code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18085" y="1988841"/>
            <a:ext cx="2343649" cy="56225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Native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34946" y="1988841"/>
            <a:ext cx="2343649" cy="56225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Hybrid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66680" y="1988841"/>
            <a:ext cx="2343649" cy="56225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Web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94421" y="2872390"/>
            <a:ext cx="2343649" cy="259453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Binary</a:t>
            </a:r>
            <a:b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Code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4944" y="2872391"/>
            <a:ext cx="2343650" cy="98808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HTML + JavaScript + CSS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66679" y="2896600"/>
            <a:ext cx="2343649" cy="257032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HTML</a:t>
            </a:r>
          </a:p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+</a:t>
            </a:r>
          </a:p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JavaScript</a:t>
            </a:r>
          </a:p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+</a:t>
            </a:r>
          </a:p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CSS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34946" y="3860472"/>
            <a:ext cx="2343649" cy="71859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Webkit</a:t>
            </a:r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(Web View)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34946" y="4579070"/>
            <a:ext cx="2343649" cy="88785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휴먼둥근헤드라인" pitchFamily="18" charset="-127"/>
                <a:ea typeface="휴먼둥근헤드라인" pitchFamily="18" charset="-127"/>
              </a:rPr>
              <a:t>Binary Code</a:t>
            </a:r>
            <a:endParaRPr lang="ko-KR" altLang="en-US" sz="1600" dirty="0">
              <a:solidFill>
                <a:prstClr val="black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8209" y="52946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앱이란</a:t>
            </a:r>
            <a:r>
              <a:rPr lang="en-US" altLang="ko-KR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?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463675" y="980728"/>
            <a:ext cx="9240837" cy="525658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Tx/>
              <a:buAutoNum type="arabicPeriod"/>
              <a:tabLst>
                <a:tab pos="180975" algn="l"/>
              </a:tabLst>
            </a:pPr>
            <a:endParaRPr lang="en-US" altLang="ko-KR" sz="25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tabLst>
                <a:tab pos="180975" algn="l"/>
              </a:tabLst>
            </a:pPr>
            <a:endParaRPr lang="en-US" altLang="ko-KR" sz="25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2. </a:t>
            </a:r>
            <a:r>
              <a:rPr lang="ko-KR" altLang="en-US" sz="2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하이브리드</a:t>
            </a: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앱</a:t>
            </a: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 구성</a:t>
            </a:r>
            <a:endParaRPr lang="en-US" altLang="ko-KR" sz="25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네이티브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앱과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동일하게 구성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부분적으로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HTML, CSS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로 작성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3. </a:t>
            </a: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  <a:latin typeface="휴먼둥근헤드라인" pitchFamily="18" charset="-127"/>
                <a:ea typeface="휴먼둥근헤드라인" pitchFamily="18" charset="-127"/>
              </a:rPr>
              <a:t>구성하는 요소</a:t>
            </a:r>
            <a:endParaRPr lang="en-US" altLang="ko-KR" sz="25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크로스 플랫폼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(</a:t>
            </a:r>
            <a:r>
              <a:rPr lang="en-US" altLang="ko-K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Phonegap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en-US" altLang="ko-K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Sencha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Touch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등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)</a:t>
            </a: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HTML :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W3C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에서 만들고 있는 차세대 웹 표준안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. HTML, CSS3, JavaScript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함께 사용하여 구현</a:t>
            </a:r>
            <a:endParaRPr lang="en-US" altLang="ko-KR" sz="13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CSS :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HTML, XHTML, XML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등의 문서에서 스타일을 꾸밀 때 사용하는 스타일시트 언어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Java Script : </a:t>
            </a:r>
            <a:r>
              <a:rPr lang="en-US" altLang="ko-KR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JAVA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를 응용하여 사용하기 쉽게 만든 스크립트 언어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</a:t>
            </a:r>
            <a:r>
              <a:rPr lang="en-US" altLang="ko-K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jQuery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: 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자바스크립트를 간편하게 사용할 수 있게 해주는 라이브러리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   - </a:t>
            </a:r>
            <a:r>
              <a:rPr lang="en-US" altLang="ko-K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jQuery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Mobile :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모바일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웹앱</a:t>
            </a:r>
            <a:r>
              <a:rPr lang="ko-KR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HY울릉도M" pitchFamily="18" charset="-127"/>
                <a:ea typeface="HY울릉도M" pitchFamily="18" charset="-127"/>
              </a:rPr>
              <a:t> 개발을 위한 화면 디자인 라이브러리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HY울릉도M" pitchFamily="18" charset="-127"/>
              <a:ea typeface="HY울릉도M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  <a:p>
            <a:pPr marL="266700" indent="-266700">
              <a:lnSpc>
                <a:spcPct val="150000"/>
              </a:lnSpc>
              <a:tabLst>
                <a:tab pos="180975" algn="l"/>
              </a:tabLst>
            </a:pP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135267" y="584797"/>
            <a:ext cx="3755403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www.clker.com/cliparts/v/B/7/n/s/8/free-vector-person.svg"/>
          <p:cNvSpPr>
            <a:spLocks noChangeAspect="1" noChangeArrowheads="1"/>
          </p:cNvSpPr>
          <p:nvPr/>
        </p:nvSpPr>
        <p:spPr bwMode="auto">
          <a:xfrm>
            <a:off x="1311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1414" y="90266"/>
            <a:ext cx="3102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v"/>
            </a:pPr>
            <a:r>
              <a:rPr lang="ko-KR" altLang="en-US" sz="24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하이브리드</a:t>
            </a:r>
            <a:r>
              <a:rPr lang="ko-KR" altLang="en-US" sz="24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</a:t>
            </a:r>
            <a:r>
              <a:rPr lang="ko-KR" altLang="en-US" sz="2400" b="1" dirty="0" err="1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앱</a:t>
            </a:r>
            <a:r>
              <a:rPr lang="ko-KR" altLang="en-US" sz="2400" b="1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a typeface="HY헤드라인M" pitchFamily="18" charset="-127"/>
              </a:rPr>
              <a:t> 구성</a:t>
            </a:r>
            <a:endParaRPr lang="ko-KR" altLang="en-US" sz="24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black"/>
                  </a:gs>
                </a:gsLst>
                <a:path path="circle">
                  <a:fillToRect l="100000" t="100000"/>
                </a:path>
              </a:gradFill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9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26343" y="759710"/>
            <a:ext cx="8820472" cy="3334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서버 스크립트 언어</a:t>
            </a:r>
            <a:endParaRPr lang="en-US" altLang="ko-KR" dirty="0">
              <a:solidFill>
                <a:prstClr val="black"/>
              </a:solidFill>
            </a:endParaRP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코드 내에 직접 비즈니스 </a:t>
            </a:r>
            <a:r>
              <a:rPr lang="ko-KR" altLang="en-US" dirty="0" err="1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로직을</a:t>
            </a:r>
            <a:r>
              <a:rPr lang="ko-KR" altLang="en-US" dirty="0">
                <a:solidFill>
                  <a:prstClr val="black"/>
                </a:solidFill>
                <a:latin typeface="Arial" pitchFamily="34" charset="0"/>
                <a:ea typeface="굴림" pitchFamily="50" charset="-127"/>
              </a:rPr>
              <a:t> 자바 언어를 삽입할 수 있는 개발 방식</a:t>
            </a:r>
            <a:endParaRPr lang="en-US" altLang="ko-KR" dirty="0">
              <a:solidFill>
                <a:prstClr val="black"/>
              </a:solidFill>
              <a:latin typeface="Arial" pitchFamily="34" charset="0"/>
              <a:ea typeface="굴림" pitchFamily="50" charset="-127"/>
            </a:endParaRPr>
          </a:p>
          <a:p>
            <a:pPr marL="800100" lvl="1" indent="-342900">
              <a:lnSpc>
                <a:spcPct val="110000"/>
              </a:lnSpc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ea typeface="HY헤드라인M" pitchFamily="18" charset="-127"/>
              </a:rPr>
              <a:t>Java Servlet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spcAft>
                <a:spcPct val="25000"/>
              </a:spcAft>
              <a:buClr>
                <a:prstClr val="black"/>
              </a:buClr>
              <a:buFontTx/>
              <a:buChar char="•"/>
            </a:pP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동적 </a:t>
            </a: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Web Page 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구현을 위한 </a:t>
            </a: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CGI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를 자바로 구현 </a:t>
            </a: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(Platform Independent)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spcAft>
                <a:spcPct val="25000"/>
              </a:spcAft>
              <a:buClr>
                <a:prstClr val="black"/>
              </a:buClr>
              <a:buFontTx/>
              <a:buChar char="•"/>
            </a:pP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Web Browser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Applet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과 서버와의 통신을 위한 인터페이스로 주로 사용</a:t>
            </a:r>
          </a:p>
          <a:p>
            <a:pPr marL="800100" lvl="1" indent="-342900">
              <a:lnSpc>
                <a:spcPct val="110000"/>
              </a:lnSpc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ea typeface="HY헤드라인M" pitchFamily="18" charset="-127"/>
              </a:rPr>
              <a:t>JSP (Java Server Page)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spcAft>
                <a:spcPct val="25000"/>
              </a:spcAft>
              <a:buClr>
                <a:prstClr val="black"/>
              </a:buClr>
              <a:buFontTx/>
              <a:buChar char="•"/>
            </a:pP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자바코드 속에 </a:t>
            </a: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HTML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을 넣는 </a:t>
            </a: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Java Servlet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의 한계 극복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spcAft>
                <a:spcPct val="25000"/>
              </a:spcAft>
              <a:buClr>
                <a:prstClr val="black"/>
              </a:buClr>
              <a:buFontTx/>
              <a:buChar char="•"/>
            </a:pP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HTML</a:t>
            </a:r>
            <a:r>
              <a:rPr lang="ko-KR" altLang="en-US" dirty="0">
                <a:solidFill>
                  <a:prstClr val="black"/>
                </a:solidFill>
                <a:ea typeface="HY헤드라인M" pitchFamily="18" charset="-127"/>
              </a:rPr>
              <a:t>안에 자바 코드 삽입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26343" y="4170669"/>
            <a:ext cx="163057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ea typeface="HY헤드라인M" pitchFamily="18" charset="-127"/>
              </a:rPr>
              <a:t>Server Side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028826" y="4597401"/>
            <a:ext cx="7389813" cy="1651933"/>
            <a:chOff x="504825" y="4597400"/>
            <a:chExt cx="7389813" cy="165193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213" y="4822825"/>
              <a:ext cx="1379537" cy="127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475" y="4946650"/>
              <a:ext cx="1392238" cy="100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ine 21"/>
            <p:cNvSpPr>
              <a:spLocks noChangeShapeType="1"/>
            </p:cNvSpPr>
            <p:nvPr/>
          </p:nvSpPr>
          <p:spPr bwMode="auto">
            <a:xfrm>
              <a:off x="2986088" y="5345113"/>
              <a:ext cx="3048000" cy="0"/>
            </a:xfrm>
            <a:prstGeom prst="line">
              <a:avLst/>
            </a:prstGeom>
            <a:noFill/>
            <a:ln w="9525">
              <a:solidFill>
                <a:srgbClr val="113F7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srgbClr val="113F71"/>
                </a:solidFill>
                <a:latin typeface="Arial" pitchFamily="34" charset="0"/>
              </a:endParaRPr>
            </a:p>
          </p:txBody>
        </p:sp>
        <p:sp>
          <p:nvSpPr>
            <p:cNvPr id="7" name="Line 22"/>
            <p:cNvSpPr>
              <a:spLocks noChangeShapeType="1"/>
            </p:cNvSpPr>
            <p:nvPr/>
          </p:nvSpPr>
          <p:spPr bwMode="auto">
            <a:xfrm flipH="1">
              <a:off x="2986088" y="5649913"/>
              <a:ext cx="2971800" cy="4762"/>
            </a:xfrm>
            <a:prstGeom prst="line">
              <a:avLst/>
            </a:prstGeom>
            <a:noFill/>
            <a:ln w="9525">
              <a:solidFill>
                <a:srgbClr val="113F7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>
                <a:solidFill>
                  <a:srgbClr val="113F71"/>
                </a:solidFill>
                <a:latin typeface="Arial" pitchFamily="34" charset="0"/>
              </a:endParaRPr>
            </a:p>
          </p:txBody>
        </p:sp>
        <p:sp>
          <p:nvSpPr>
            <p:cNvPr id="8" name="Text Box 23"/>
            <p:cNvSpPr txBox="1">
              <a:spLocks noChangeArrowheads="1"/>
            </p:cNvSpPr>
            <p:nvPr/>
          </p:nvSpPr>
          <p:spPr bwMode="auto">
            <a:xfrm>
              <a:off x="1462088" y="4597400"/>
              <a:ext cx="139541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>
                  <a:solidFill>
                    <a:srgbClr val="113F71"/>
                  </a:solidFill>
                  <a:ea typeface="HY헤드라인M" pitchFamily="18" charset="-127"/>
                </a:rPr>
                <a:t>웹 브라우저</a:t>
              </a:r>
            </a:p>
          </p:txBody>
        </p:sp>
        <p:sp>
          <p:nvSpPr>
            <p:cNvPr id="9" name="Text Box 25"/>
            <p:cNvSpPr txBox="1">
              <a:spLocks noChangeArrowheads="1"/>
            </p:cNvSpPr>
            <p:nvPr/>
          </p:nvSpPr>
          <p:spPr bwMode="auto">
            <a:xfrm>
              <a:off x="3671888" y="4791075"/>
              <a:ext cx="15408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rgbClr val="113F71"/>
                  </a:solidFill>
                  <a:ea typeface="HY헤드라인M" pitchFamily="18" charset="-127"/>
                </a:rPr>
                <a:t>서버 페이지 요청</a:t>
              </a:r>
            </a:p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rgbClr val="113F71"/>
                  </a:solidFill>
                  <a:ea typeface="HY헤드라인M" pitchFamily="18" charset="-127"/>
                </a:rPr>
                <a:t>(JSP)</a:t>
              </a:r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3748088" y="5726113"/>
              <a:ext cx="15408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rgbClr val="113F71"/>
                  </a:solidFill>
                  <a:ea typeface="HY헤드라인M" pitchFamily="18" charset="-127"/>
                </a:rPr>
                <a:t>서버 페이지 결과</a:t>
              </a:r>
            </a:p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solidFill>
                    <a:srgbClr val="113F71"/>
                  </a:solidFill>
                  <a:ea typeface="HY헤드라인M" pitchFamily="18" charset="-127"/>
                </a:rPr>
                <a:t>(JSP)</a:t>
              </a:r>
            </a:p>
          </p:txBody>
        </p:sp>
        <p:sp>
          <p:nvSpPr>
            <p:cNvPr id="11" name="Text Box 30"/>
            <p:cNvSpPr txBox="1">
              <a:spLocks noChangeArrowheads="1"/>
            </p:cNvSpPr>
            <p:nvPr/>
          </p:nvSpPr>
          <p:spPr bwMode="auto">
            <a:xfrm>
              <a:off x="504825" y="5397500"/>
              <a:ext cx="115127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>
                  <a:solidFill>
                    <a:srgbClr val="113F71"/>
                  </a:solidFill>
                  <a:ea typeface="HY헤드라인M" pitchFamily="18" charset="-127"/>
                </a:rPr>
                <a:t>HTML &amp; </a:t>
              </a:r>
            </a:p>
            <a:p>
              <a:pPr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>
                  <a:solidFill>
                    <a:srgbClr val="113F71"/>
                  </a:solidFill>
                  <a:ea typeface="HY헤드라인M" pitchFamily="18" charset="-127"/>
                </a:rPr>
                <a:t>Client Script</a:t>
              </a:r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7164388" y="5851525"/>
              <a:ext cx="730250" cy="317500"/>
            </a:xfrm>
            <a:prstGeom prst="rect">
              <a:avLst/>
            </a:prstGeom>
            <a:solidFill>
              <a:srgbClr val="5AABCC"/>
            </a:solidFill>
            <a:ln w="12700">
              <a:solidFill>
                <a:srgbClr val="113F7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latinLnBrk="0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kern="0">
                  <a:solidFill>
                    <a:srgbClr val="113F71"/>
                  </a:solidFill>
                  <a:ea typeface="HY헤드라인M" pitchFamily="18" charset="-127"/>
                </a:rPr>
                <a:t>컴파일</a:t>
              </a:r>
            </a:p>
          </p:txBody>
        </p:sp>
        <p:sp>
          <p:nvSpPr>
            <p:cNvPr id="13" name="AutoShape 33"/>
            <p:cNvSpPr>
              <a:spLocks noChangeArrowheads="1"/>
            </p:cNvSpPr>
            <p:nvPr/>
          </p:nvSpPr>
          <p:spPr bwMode="auto">
            <a:xfrm>
              <a:off x="6317015" y="5120085"/>
              <a:ext cx="1140709" cy="864394"/>
            </a:xfrm>
            <a:prstGeom prst="irregularSeal1">
              <a:avLst/>
            </a:prstGeom>
            <a:solidFill>
              <a:srgbClr val="2D7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latinLnBrk="0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kern="0">
                  <a:solidFill>
                    <a:srgbClr val="113F71"/>
                  </a:solidFill>
                  <a:ea typeface="HY헤드라인M" pitchFamily="18" charset="-127"/>
                </a:rPr>
                <a:t>실행</a:t>
              </a:r>
              <a:r>
                <a:rPr lang="en-US" altLang="ko-KR" sz="1400" kern="0">
                  <a:solidFill>
                    <a:srgbClr val="113F71"/>
                  </a:solidFill>
                  <a:ea typeface="HY헤드라인M" pitchFamily="18" charset="-127"/>
                </a:rPr>
                <a:t>!!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0770" y="72112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800" dirty="0" smtClean="0"/>
              <a:t>서버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스크립트 언어 </a:t>
            </a:r>
            <a:r>
              <a:rPr lang="en-US" altLang="ko-KR" sz="2800" dirty="0" smtClean="0"/>
              <a:t>JSP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1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4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5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6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7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5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6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7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8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9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0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1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2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3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8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9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0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2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2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14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1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15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6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7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2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3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18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19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7004</TotalTime>
  <Words>1511</Words>
  <Application>Microsoft Office PowerPoint</Application>
  <PresentationFormat>와이드스크린</PresentationFormat>
  <Paragraphs>364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54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103" baseType="lpstr">
      <vt:lpstr>Arial Unicode MS</vt:lpstr>
      <vt:lpstr>HY견고딕</vt:lpstr>
      <vt:lpstr>HY그래픽B</vt:lpstr>
      <vt:lpstr>HY그래픽M</vt:lpstr>
      <vt:lpstr>HY울릉도M</vt:lpstr>
      <vt:lpstr>HY헤드라인M</vt:lpstr>
      <vt:lpstr>굴림</vt:lpstr>
      <vt:lpstr>맑은 고딕</vt:lpstr>
      <vt:lpstr>바탕</vt:lpstr>
      <vt:lpstr>휴먼둥근헤드라인</vt:lpstr>
      <vt:lpstr>Arial</vt:lpstr>
      <vt:lpstr>Arial Black</vt:lpstr>
      <vt:lpstr>Arial Narrow</vt:lpstr>
      <vt:lpstr>Calibri</vt:lpstr>
      <vt:lpstr>Calibri Light</vt:lpstr>
      <vt:lpstr>Georgia</vt:lpstr>
      <vt:lpstr>Trebuchet MS</vt:lpstr>
      <vt:lpstr>Wingdings</vt:lpstr>
      <vt:lpstr>Wingdings 2</vt:lpstr>
      <vt:lpstr>1_Office 테마</vt:lpstr>
      <vt:lpstr>TrendMicroTemplate_ext</vt:lpstr>
      <vt:lpstr>1_TrendMicroTemplate_ext</vt:lpstr>
      <vt:lpstr>2_TrendMicroTemplate_ext</vt:lpstr>
      <vt:lpstr>3_TrendMicroTemplate_ext</vt:lpstr>
      <vt:lpstr>4_TrendMicroTemplate_ext</vt:lpstr>
      <vt:lpstr>5_TrendMicroTemplate_ext</vt:lpstr>
      <vt:lpstr>6_TrendMicroTemplate_ext</vt:lpstr>
      <vt:lpstr>7_TrendMicroTemplate_ext</vt:lpstr>
      <vt:lpstr>8_TrendMicroTemplate_ext</vt:lpstr>
      <vt:lpstr>9_TrendMicroTemplate_ext</vt:lpstr>
      <vt:lpstr>10_TrendMicroTemplate_ext</vt:lpstr>
      <vt:lpstr>11_TrendMicroTemplate_ext</vt:lpstr>
      <vt:lpstr>12_TrendMicroTemplate_ext</vt:lpstr>
      <vt:lpstr>13_TrendMicroTemplate_ext</vt:lpstr>
      <vt:lpstr>14_TrendMicroTemplate_ext</vt:lpstr>
      <vt:lpstr>15_TrendMicroTemplate_ext</vt:lpstr>
      <vt:lpstr>16_TrendMicroTemplate_ext</vt:lpstr>
      <vt:lpstr>17_TrendMicroTemplate_ext</vt:lpstr>
      <vt:lpstr>HDOfficeLightV0</vt:lpstr>
      <vt:lpstr>5_기본 디자인</vt:lpstr>
      <vt:lpstr>6_기본 디자인</vt:lpstr>
      <vt:lpstr>7_기본 디자인</vt:lpstr>
      <vt:lpstr>8_기본 디자인</vt:lpstr>
      <vt:lpstr>9_기본 디자인</vt:lpstr>
      <vt:lpstr>10_기본 디자인</vt:lpstr>
      <vt:lpstr>11_기본 디자인</vt:lpstr>
      <vt:lpstr>12_기본 디자인</vt:lpstr>
      <vt:lpstr>13_기본 디자인</vt:lpstr>
      <vt:lpstr>18_TrendMicroTemplate_ext</vt:lpstr>
      <vt:lpstr>19_TrendMicroTemplate_ext</vt:lpstr>
      <vt:lpstr>20_TrendMicroTemplate_ext</vt:lpstr>
      <vt:lpstr>21_TrendMicroTemplate_ext</vt:lpstr>
      <vt:lpstr>22_TrendMicroTemplate_ext</vt:lpstr>
      <vt:lpstr>14_기본 디자인</vt:lpstr>
      <vt:lpstr>기류</vt:lpstr>
      <vt:lpstr>1_기류</vt:lpstr>
      <vt:lpstr>15_기본 디자인</vt:lpstr>
      <vt:lpstr>16_기본 디자인</vt:lpstr>
      <vt:lpstr>17_기본 디자인</vt:lpstr>
      <vt:lpstr>2_기류</vt:lpstr>
      <vt:lpstr>3_기류</vt:lpstr>
      <vt:lpstr>18_기본 디자인</vt:lpstr>
      <vt:lpstr>19_기본 디자인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기본 디자인</vt:lpstr>
      <vt:lpstr>비트맵 이미지</vt:lpstr>
      <vt:lpstr>제 4강 JSP기반 모바일웹(1)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서블릿</vt:lpstr>
      <vt:lpstr> 자바와 서블릿 그리고 JSP</vt:lpstr>
      <vt:lpstr>PowerPoint 프레젠테이션</vt:lpstr>
      <vt:lpstr>PowerPoint 프레젠테이션</vt:lpstr>
      <vt:lpstr>웹 콘테이너(Web Container)</vt:lpstr>
      <vt:lpstr>PowerPoint 프레젠테이션</vt:lpstr>
      <vt:lpstr>PowerPoint 프레젠테이션</vt:lpstr>
      <vt:lpstr>PowerPoint 프레젠테이션</vt:lpstr>
      <vt:lpstr> JSP학습에 필요한 관련기술</vt:lpstr>
      <vt:lpstr>PowerPoint 프레젠테이션</vt:lpstr>
      <vt:lpstr>JSP 기반 모바일 웹프로그래밍</vt:lpstr>
      <vt:lpstr>JSP 관련 모바일 웹프로그래밍 기술</vt:lpstr>
      <vt:lpstr>HTML</vt:lpstr>
      <vt:lpstr>CSS</vt:lpstr>
      <vt:lpstr>JavaScript</vt:lpstr>
      <vt:lpstr>JSP</vt:lpstr>
      <vt:lpstr>jQuery / jQuery Mobile</vt:lpstr>
      <vt:lpstr>jqPlot</vt:lpstr>
      <vt:lpstr>SQL Server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1강 모바일웹 시스템 개요</dc:title>
  <dc:creator>Windows 사용자</dc:creator>
  <cp:lastModifiedBy>Windows 사용자</cp:lastModifiedBy>
  <cp:revision>64</cp:revision>
  <dcterms:created xsi:type="dcterms:W3CDTF">2020-08-27T14:54:22Z</dcterms:created>
  <dcterms:modified xsi:type="dcterms:W3CDTF">2020-09-07T17:34:18Z</dcterms:modified>
</cp:coreProperties>
</file>